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65" r:id="rId5"/>
    <p:sldId id="259" r:id="rId6"/>
    <p:sldId id="266" r:id="rId7"/>
    <p:sldId id="260" r:id="rId8"/>
    <p:sldId id="261" r:id="rId9"/>
    <p:sldId id="262"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67" d="100"/>
          <a:sy n="67" d="100"/>
        </p:scale>
        <p:origin x="610"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25B25-DB60-4FBB-8CBB-B01DAAA5BD44}"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6C774-FB66-43B0-A7EB-F04F706F8D5B}" type="slidenum">
              <a:rPr lang="en-US" smtClean="0"/>
              <a:t>‹#›</a:t>
            </a:fld>
            <a:endParaRPr lang="en-US"/>
          </a:p>
        </p:txBody>
      </p:sp>
    </p:spTree>
    <p:extLst>
      <p:ext uri="{BB962C8B-B14F-4D97-AF65-F5344CB8AC3E}">
        <p14:creationId xmlns:p14="http://schemas.microsoft.com/office/powerpoint/2010/main" val="280380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E40F-AEB1-A617-E2D4-9CBD780EE1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E8BECC-FB91-9428-2DC4-B3F0F7867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BE72AC-6684-93C3-1FCD-8DD72C400B3F}"/>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5" name="Footer Placeholder 4">
            <a:extLst>
              <a:ext uri="{FF2B5EF4-FFF2-40B4-BE49-F238E27FC236}">
                <a16:creationId xmlns:a16="http://schemas.microsoft.com/office/drawing/2014/main" id="{9F8B8F1F-C5F4-D709-5A98-1BBB97A22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34C25-44FD-21A4-F353-AA1D286D9EF9}"/>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4212479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8B056-77F1-5A71-71A6-85F0481E29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881F2C-E838-2534-25F8-47BC73FA5D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4C0EC-2158-A054-BEB0-FF7CCCC5015B}"/>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5" name="Footer Placeholder 4">
            <a:extLst>
              <a:ext uri="{FF2B5EF4-FFF2-40B4-BE49-F238E27FC236}">
                <a16:creationId xmlns:a16="http://schemas.microsoft.com/office/drawing/2014/main" id="{57672214-7E5B-85BB-0D06-20AE9D0CC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F8BAB-0939-560B-1175-E31F0F8FF309}"/>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1848735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ABC727-4D60-EF39-530C-CE3AAC2D6C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2390D9-6A38-E125-8D70-4AF03E0758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39A20-E779-5848-F4BC-20CC704E3655}"/>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5" name="Footer Placeholder 4">
            <a:extLst>
              <a:ext uri="{FF2B5EF4-FFF2-40B4-BE49-F238E27FC236}">
                <a16:creationId xmlns:a16="http://schemas.microsoft.com/office/drawing/2014/main" id="{DB935BB2-8D2E-7441-59EE-A0E494B63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D2514-2E2E-B9AD-A979-B7585D7E2D92}"/>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60925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C79D-F4E0-BCE9-FAC7-C326DE4D9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D82BB-F002-0356-08A7-136599EF4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F9C95-4192-BAB5-C58F-3D0AE43607E9}"/>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5" name="Footer Placeholder 4">
            <a:extLst>
              <a:ext uri="{FF2B5EF4-FFF2-40B4-BE49-F238E27FC236}">
                <a16:creationId xmlns:a16="http://schemas.microsoft.com/office/drawing/2014/main" id="{A67D1695-EF27-BA49-C221-402EB5E26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F2FAE-1550-C990-1FA9-B2CB00599FE1}"/>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2812736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F935-4649-A395-8F7D-FC82FAFDF8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82304-E683-174C-B1C4-DA24FD278D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A0DD4B-4760-5059-41F3-611A1750E420}"/>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5" name="Footer Placeholder 4">
            <a:extLst>
              <a:ext uri="{FF2B5EF4-FFF2-40B4-BE49-F238E27FC236}">
                <a16:creationId xmlns:a16="http://schemas.microsoft.com/office/drawing/2014/main" id="{59D7E742-AFA7-E568-1968-37B96EEB2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D3896-3C52-9779-F4FD-78D5ED7C1D34}"/>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2398204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2F84A-ECEC-BB6E-B8D4-2591A71040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9CA1E2-3051-08B4-DCD7-10678F4575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46F58B-C698-65EB-E507-77B892BAD5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C9A930-3AF3-18C9-5541-A9B820C11390}"/>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6" name="Footer Placeholder 5">
            <a:extLst>
              <a:ext uri="{FF2B5EF4-FFF2-40B4-BE49-F238E27FC236}">
                <a16:creationId xmlns:a16="http://schemas.microsoft.com/office/drawing/2014/main" id="{A17C9AA6-7469-BF92-BF95-C212DB954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D458C-E9D4-F0A4-F1D4-A445201B4FA5}"/>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2742641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AE91F-47B9-1AA3-54D0-8441427B45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5BACA-C92E-8088-45DE-723E08527B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3820C0-DC3A-63B0-F6FB-913D4E664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DC539A-87ED-2A03-F92A-4823876D36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315B0C-AF32-3E43-3FEF-849963DE4A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B68081-BD93-1525-1AD6-7E207522AC66}"/>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8" name="Footer Placeholder 7">
            <a:extLst>
              <a:ext uri="{FF2B5EF4-FFF2-40B4-BE49-F238E27FC236}">
                <a16:creationId xmlns:a16="http://schemas.microsoft.com/office/drawing/2014/main" id="{D94EBFF0-F377-8AE7-2AD0-2FB1C7C2F6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267B28-22F7-36F4-6D9F-F1BC5A1D2F69}"/>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177327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7C30-8D3C-A7B4-FA5D-F0CB3CC955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B29AD1-749E-A4CA-BA48-8C2F422EFF88}"/>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4" name="Footer Placeholder 3">
            <a:extLst>
              <a:ext uri="{FF2B5EF4-FFF2-40B4-BE49-F238E27FC236}">
                <a16:creationId xmlns:a16="http://schemas.microsoft.com/office/drawing/2014/main" id="{6F13E675-FF62-3714-67D8-61C0C287A6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41681-12AE-90F1-86FA-B96362F6E463}"/>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144093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158C3-3840-B01A-0383-7035023D0B5D}"/>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3" name="Footer Placeholder 2">
            <a:extLst>
              <a:ext uri="{FF2B5EF4-FFF2-40B4-BE49-F238E27FC236}">
                <a16:creationId xmlns:a16="http://schemas.microsoft.com/office/drawing/2014/main" id="{8701BE2A-BFF0-4586-A1C9-9684B102D0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D2D8E8-3D4A-DC0D-9BE0-5855F371B39C}"/>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420492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C432-AC7A-6B3F-6C1A-7F11A6225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AF4FF-6E8D-C1C8-43BA-B2885C047C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5705E5-2050-C045-6911-135757D18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D3537-969C-4938-F786-7F5E0F8751EF}"/>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6" name="Footer Placeholder 5">
            <a:extLst>
              <a:ext uri="{FF2B5EF4-FFF2-40B4-BE49-F238E27FC236}">
                <a16:creationId xmlns:a16="http://schemas.microsoft.com/office/drawing/2014/main" id="{01AC7FBB-5429-24CA-6D08-1D35DE113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72A183-07C8-30EF-9498-48BA959F3E89}"/>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3177713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80B6-2F7D-10D9-8B45-9C979E3DF9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F76345-C6B0-F0B3-9A0F-25FC015D1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AAB249-9C8B-B920-57E3-B6181674C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DD519-E20F-7FCA-5709-7CEB364ECEA8}"/>
              </a:ext>
            </a:extLst>
          </p:cNvPr>
          <p:cNvSpPr>
            <a:spLocks noGrp="1"/>
          </p:cNvSpPr>
          <p:nvPr>
            <p:ph type="dt" sz="half" idx="10"/>
          </p:nvPr>
        </p:nvSpPr>
        <p:spPr/>
        <p:txBody>
          <a:bodyPr/>
          <a:lstStyle/>
          <a:p>
            <a:fld id="{A1145EAA-81D7-4066-ABE4-DD4CF41DF394}" type="datetimeFigureOut">
              <a:rPr lang="en-US" smtClean="0"/>
              <a:t>11/15/2023</a:t>
            </a:fld>
            <a:endParaRPr lang="en-US"/>
          </a:p>
        </p:txBody>
      </p:sp>
      <p:sp>
        <p:nvSpPr>
          <p:cNvPr id="6" name="Footer Placeholder 5">
            <a:extLst>
              <a:ext uri="{FF2B5EF4-FFF2-40B4-BE49-F238E27FC236}">
                <a16:creationId xmlns:a16="http://schemas.microsoft.com/office/drawing/2014/main" id="{A357E614-1EE3-FBF7-46C8-D9218DCE7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0B0B0-0F41-9C87-1C95-99641771E72A}"/>
              </a:ext>
            </a:extLst>
          </p:cNvPr>
          <p:cNvSpPr>
            <a:spLocks noGrp="1"/>
          </p:cNvSpPr>
          <p:nvPr>
            <p:ph type="sldNum" sz="quarter" idx="12"/>
          </p:nvPr>
        </p:nvSpPr>
        <p:spPr/>
        <p:txBody>
          <a:bodyPr/>
          <a:lstStyle/>
          <a:p>
            <a:fld id="{8A0EFE1C-3E0D-4176-94AC-F91B12FEA3BC}" type="slidenum">
              <a:rPr lang="en-US" smtClean="0"/>
              <a:t>‹#›</a:t>
            </a:fld>
            <a:endParaRPr lang="en-US"/>
          </a:p>
        </p:txBody>
      </p:sp>
    </p:spTree>
    <p:extLst>
      <p:ext uri="{BB962C8B-B14F-4D97-AF65-F5344CB8AC3E}">
        <p14:creationId xmlns:p14="http://schemas.microsoft.com/office/powerpoint/2010/main" val="375978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555E23-8645-40D1-BCE9-3B8A0A76F0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36E618-731C-CD15-EA14-04E0B9E420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9C53C-8EB7-C4AF-3127-1CFD7FA123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45EAA-81D7-4066-ABE4-DD4CF41DF394}" type="datetimeFigureOut">
              <a:rPr lang="en-US" smtClean="0"/>
              <a:t>11/15/2023</a:t>
            </a:fld>
            <a:endParaRPr lang="en-US"/>
          </a:p>
        </p:txBody>
      </p:sp>
      <p:sp>
        <p:nvSpPr>
          <p:cNvPr id="5" name="Footer Placeholder 4">
            <a:extLst>
              <a:ext uri="{FF2B5EF4-FFF2-40B4-BE49-F238E27FC236}">
                <a16:creationId xmlns:a16="http://schemas.microsoft.com/office/drawing/2014/main" id="{02D2A9CF-2281-EE38-5935-97DEA7E512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ED706D-1C18-88EC-E926-6CB0B8B0E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EFE1C-3E0D-4176-94AC-F91B12FEA3BC}" type="slidenum">
              <a:rPr lang="en-US" smtClean="0"/>
              <a:t>‹#›</a:t>
            </a:fld>
            <a:endParaRPr lang="en-US"/>
          </a:p>
        </p:txBody>
      </p:sp>
    </p:spTree>
    <p:extLst>
      <p:ext uri="{BB962C8B-B14F-4D97-AF65-F5344CB8AC3E}">
        <p14:creationId xmlns:p14="http://schemas.microsoft.com/office/powerpoint/2010/main" val="852562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ol.ucar.edu/field_projects/perils"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data.eol.ucar.edu/master_lists/generated/perils_2023" TargetMode="External"/><Relationship Id="rId2" Type="http://schemas.openxmlformats.org/officeDocument/2006/relationships/hyperlink" Target="https://data.eol.ucar.edu/master_lists/generated/perils_2022"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data.eol.ucar.edu/master_lists/generated/perils_2023" TargetMode="External"/><Relationship Id="rId2" Type="http://schemas.openxmlformats.org/officeDocument/2006/relationships/hyperlink" Target="https://data.eol.ucar.edu/master_lists/generated/perils_2022"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data.eol.ucar.edu/master_lists/generated/perils_2023" TargetMode="External"/><Relationship Id="rId2" Type="http://schemas.openxmlformats.org/officeDocument/2006/relationships/hyperlink" Target="https://data.eol.ucar.edu/master_lists/generated/perils_2022"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eol.ucar.edu/node/31199" TargetMode="External"/><Relationship Id="rId2" Type="http://schemas.openxmlformats.org/officeDocument/2006/relationships/hyperlink" Target="mailto:loehrer@ucar.edu"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eol.ucar.edu/node/4871"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catalog.eol.ucar.edu/perils_2023" TargetMode="External"/><Relationship Id="rId2" Type="http://schemas.openxmlformats.org/officeDocument/2006/relationships/hyperlink" Target="http://catalog.eol.ucar.edu/perils_2022"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2F4020-45C0-3A3C-5DCE-24B837EF7766}"/>
              </a:ext>
            </a:extLst>
          </p:cNvPr>
          <p:cNvSpPr txBox="1"/>
          <p:nvPr/>
        </p:nvSpPr>
        <p:spPr>
          <a:xfrm>
            <a:off x="0" y="1436860"/>
            <a:ext cx="12192000" cy="769441"/>
          </a:xfrm>
          <a:prstGeom prst="rect">
            <a:avLst/>
          </a:prstGeom>
          <a:noFill/>
        </p:spPr>
        <p:txBody>
          <a:bodyPr wrap="square" rtlCol="0">
            <a:spAutoFit/>
          </a:bodyPr>
          <a:lstStyle/>
          <a:p>
            <a:pPr algn="ctr"/>
            <a:r>
              <a:rPr lang="en-US" sz="4400" b="1" dirty="0" err="1">
                <a:latin typeface="Aptos" panose="020B0004020202020204" pitchFamily="34" charset="0"/>
              </a:rPr>
              <a:t>PERiLS</a:t>
            </a:r>
            <a:r>
              <a:rPr lang="en-US" sz="4400" b="1" dirty="0">
                <a:latin typeface="Aptos" panose="020B0004020202020204" pitchFamily="34" charset="0"/>
              </a:rPr>
              <a:t> Field Data Archive</a:t>
            </a:r>
          </a:p>
        </p:txBody>
      </p:sp>
      <p:sp>
        <p:nvSpPr>
          <p:cNvPr id="5" name="TextBox 4">
            <a:extLst>
              <a:ext uri="{FF2B5EF4-FFF2-40B4-BE49-F238E27FC236}">
                <a16:creationId xmlns:a16="http://schemas.microsoft.com/office/drawing/2014/main" id="{735A8EA7-F2B2-CD83-1586-555CE237A288}"/>
              </a:ext>
            </a:extLst>
          </p:cNvPr>
          <p:cNvSpPr txBox="1"/>
          <p:nvPr/>
        </p:nvSpPr>
        <p:spPr>
          <a:xfrm>
            <a:off x="0" y="3429000"/>
            <a:ext cx="12192000" cy="646331"/>
          </a:xfrm>
          <a:prstGeom prst="rect">
            <a:avLst/>
          </a:prstGeom>
          <a:noFill/>
        </p:spPr>
        <p:txBody>
          <a:bodyPr wrap="square" rtlCol="0">
            <a:spAutoFit/>
          </a:bodyPr>
          <a:lstStyle/>
          <a:p>
            <a:pPr algn="ctr"/>
            <a:r>
              <a:rPr lang="en-US" dirty="0"/>
              <a:t>Scot Loehrer</a:t>
            </a:r>
          </a:p>
          <a:p>
            <a:pPr algn="ctr"/>
            <a:r>
              <a:rPr lang="en-US" dirty="0"/>
              <a:t>NCAR/EOL</a:t>
            </a:r>
          </a:p>
        </p:txBody>
      </p:sp>
      <p:sp>
        <p:nvSpPr>
          <p:cNvPr id="6" name="TextBox 5">
            <a:extLst>
              <a:ext uri="{FF2B5EF4-FFF2-40B4-BE49-F238E27FC236}">
                <a16:creationId xmlns:a16="http://schemas.microsoft.com/office/drawing/2014/main" id="{5854D09D-27D8-CFDE-4B9A-E8DB8021A5BD}"/>
              </a:ext>
            </a:extLst>
          </p:cNvPr>
          <p:cNvSpPr txBox="1"/>
          <p:nvPr/>
        </p:nvSpPr>
        <p:spPr>
          <a:xfrm>
            <a:off x="0" y="5719260"/>
            <a:ext cx="12192000" cy="923330"/>
          </a:xfrm>
          <a:prstGeom prst="rect">
            <a:avLst/>
          </a:prstGeom>
          <a:noFill/>
        </p:spPr>
        <p:txBody>
          <a:bodyPr wrap="square" rtlCol="0">
            <a:spAutoFit/>
          </a:bodyPr>
          <a:lstStyle/>
          <a:p>
            <a:pPr algn="ctr"/>
            <a:r>
              <a:rPr lang="en-US" dirty="0" err="1"/>
              <a:t>PERiLS</a:t>
            </a:r>
            <a:r>
              <a:rPr lang="en-US" dirty="0"/>
              <a:t> Science Meeting</a:t>
            </a:r>
          </a:p>
          <a:p>
            <a:pPr algn="ctr"/>
            <a:r>
              <a:rPr lang="en-US" dirty="0"/>
              <a:t>Memphis, TN                                         </a:t>
            </a:r>
          </a:p>
          <a:p>
            <a:pPr algn="ctr"/>
            <a:r>
              <a:rPr lang="en-US" dirty="0"/>
              <a:t>16 November 2023</a:t>
            </a:r>
          </a:p>
        </p:txBody>
      </p:sp>
    </p:spTree>
    <p:extLst>
      <p:ext uri="{BB962C8B-B14F-4D97-AF65-F5344CB8AC3E}">
        <p14:creationId xmlns:p14="http://schemas.microsoft.com/office/powerpoint/2010/main" val="1361378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B8928-78D2-AADE-75C6-7D3E4D4B74F4}"/>
              </a:ext>
            </a:extLst>
          </p:cNvPr>
          <p:cNvSpPr txBox="1"/>
          <p:nvPr/>
        </p:nvSpPr>
        <p:spPr>
          <a:xfrm>
            <a:off x="0" y="63041"/>
            <a:ext cx="12192000" cy="523220"/>
          </a:xfrm>
          <a:prstGeom prst="rect">
            <a:avLst/>
          </a:prstGeom>
          <a:noFill/>
        </p:spPr>
        <p:txBody>
          <a:bodyPr wrap="square">
            <a:spAutoFit/>
          </a:bodyPr>
          <a:lstStyle/>
          <a:p>
            <a:pPr algn="ctr" rtl="0">
              <a:spcBef>
                <a:spcPts val="0"/>
              </a:spcBef>
              <a:spcAft>
                <a:spcPts val="0"/>
              </a:spcAft>
            </a:pPr>
            <a:r>
              <a:rPr lang="en-US" sz="2800" b="1" i="0" u="none" strike="noStrike" dirty="0" err="1">
                <a:solidFill>
                  <a:srgbClr val="000000"/>
                </a:solidFill>
                <a:effectLst/>
                <a:latin typeface="Aptos" panose="020B0004020202020204" pitchFamily="34" charset="0"/>
              </a:rPr>
              <a:t>PERiLS</a:t>
            </a:r>
            <a:r>
              <a:rPr lang="en-US" sz="2800" b="1" i="0" u="none" strike="noStrike" dirty="0">
                <a:solidFill>
                  <a:srgbClr val="000000"/>
                </a:solidFill>
                <a:effectLst/>
                <a:latin typeface="Aptos" panose="020B0004020202020204" pitchFamily="34" charset="0"/>
              </a:rPr>
              <a:t> Publications</a:t>
            </a:r>
            <a:endParaRPr lang="en-US" sz="2800" dirty="0"/>
          </a:p>
        </p:txBody>
      </p:sp>
      <p:sp>
        <p:nvSpPr>
          <p:cNvPr id="4" name="TextBox 3">
            <a:extLst>
              <a:ext uri="{FF2B5EF4-FFF2-40B4-BE49-F238E27FC236}">
                <a16:creationId xmlns:a16="http://schemas.microsoft.com/office/drawing/2014/main" id="{31679207-FB26-0033-D450-B852E186D1CE}"/>
              </a:ext>
            </a:extLst>
          </p:cNvPr>
          <p:cNvSpPr txBox="1"/>
          <p:nvPr/>
        </p:nvSpPr>
        <p:spPr>
          <a:xfrm>
            <a:off x="7459288" y="2294312"/>
            <a:ext cx="4319848" cy="2585323"/>
          </a:xfrm>
          <a:prstGeom prst="rect">
            <a:avLst/>
          </a:prstGeom>
          <a:noFill/>
        </p:spPr>
        <p:txBody>
          <a:bodyPr wrap="square">
            <a:spAutoFit/>
          </a:bodyPr>
          <a:lstStyle/>
          <a:p>
            <a:pPr rtl="0">
              <a:spcBef>
                <a:spcPts val="0"/>
              </a:spcBef>
              <a:spcAft>
                <a:spcPts val="0"/>
              </a:spcAft>
            </a:pPr>
            <a:r>
              <a:rPr lang="en-US" dirty="0">
                <a:solidFill>
                  <a:srgbClr val="000000"/>
                </a:solidFill>
                <a:latin typeface="Calibri" panose="020F0502020204030204" pitchFamily="34" charset="0"/>
              </a:rPr>
              <a:t>Will contain links to </a:t>
            </a:r>
            <a:r>
              <a:rPr lang="en-US" dirty="0" err="1">
                <a:solidFill>
                  <a:srgbClr val="000000"/>
                </a:solidFill>
                <a:latin typeface="Calibri" panose="020F0502020204030204" pitchFamily="34" charset="0"/>
              </a:rPr>
              <a:t>PERiLS</a:t>
            </a:r>
            <a:r>
              <a:rPr lang="en-US" dirty="0">
                <a:solidFill>
                  <a:srgbClr val="000000"/>
                </a:solidFill>
                <a:latin typeface="Calibri" panose="020F0502020204030204" pitchFamily="34" charset="0"/>
              </a:rPr>
              <a:t> publications including journal articles, theses, conference proceedings, and reports.</a:t>
            </a:r>
          </a:p>
          <a:p>
            <a:pPr rtl="0">
              <a:spcBef>
                <a:spcPts val="0"/>
              </a:spcBef>
              <a:spcAft>
                <a:spcPts val="0"/>
              </a:spcAft>
            </a:pP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Updated via occasional publication searches and </a:t>
            </a:r>
            <a:r>
              <a:rPr lang="en-US" dirty="0">
                <a:solidFill>
                  <a:srgbClr val="000000"/>
                </a:solidFill>
                <a:latin typeface="Calibri" panose="020F0502020204030204" pitchFamily="34" charset="0"/>
              </a:rPr>
              <a:t>if you would like to make sure your publications are included there is a submission form linked at the top of the page.</a:t>
            </a:r>
            <a:endParaRPr lang="en-US" sz="1800" b="0" i="0" u="none" strike="noStrike" dirty="0">
              <a:solidFill>
                <a:srgbClr val="000000"/>
              </a:solidFill>
              <a:effectLst/>
              <a:latin typeface="Arial" panose="020B0604020202020204" pitchFamily="34" charset="0"/>
            </a:endParaRPr>
          </a:p>
        </p:txBody>
      </p:sp>
      <p:pic>
        <p:nvPicPr>
          <p:cNvPr id="6" name="Picture 5">
            <a:extLst>
              <a:ext uri="{FF2B5EF4-FFF2-40B4-BE49-F238E27FC236}">
                <a16:creationId xmlns:a16="http://schemas.microsoft.com/office/drawing/2014/main" id="{C75ECC33-9C4E-1BB7-0BB2-916D8CD9B687}"/>
              </a:ext>
            </a:extLst>
          </p:cNvPr>
          <p:cNvPicPr>
            <a:picLocks noChangeAspect="1"/>
          </p:cNvPicPr>
          <p:nvPr/>
        </p:nvPicPr>
        <p:blipFill rotWithShape="1">
          <a:blip r:embed="rId2"/>
          <a:srcRect l="12591" t="10580" r="11317"/>
          <a:stretch/>
        </p:blipFill>
        <p:spPr>
          <a:xfrm>
            <a:off x="737838" y="1147156"/>
            <a:ext cx="6499777" cy="4137428"/>
          </a:xfrm>
          <a:prstGeom prst="rect">
            <a:avLst/>
          </a:prstGeom>
        </p:spPr>
      </p:pic>
      <p:sp>
        <p:nvSpPr>
          <p:cNvPr id="9" name="TextBox 8">
            <a:extLst>
              <a:ext uri="{FF2B5EF4-FFF2-40B4-BE49-F238E27FC236}">
                <a16:creationId xmlns:a16="http://schemas.microsoft.com/office/drawing/2014/main" id="{75529392-2C87-F112-ABDE-A3036AAB7012}"/>
              </a:ext>
            </a:extLst>
          </p:cNvPr>
          <p:cNvSpPr txBox="1"/>
          <p:nvPr/>
        </p:nvSpPr>
        <p:spPr>
          <a:xfrm>
            <a:off x="-1" y="5589909"/>
            <a:ext cx="12191999" cy="369332"/>
          </a:xfrm>
          <a:prstGeom prst="rect">
            <a:avLst/>
          </a:prstGeom>
          <a:noFill/>
        </p:spPr>
        <p:txBody>
          <a:bodyPr wrap="square">
            <a:spAutoFit/>
          </a:bodyPr>
          <a:lstStyle/>
          <a:p>
            <a:pPr algn="ctr"/>
            <a:r>
              <a:rPr lang="en-US" dirty="0"/>
              <a:t>https://www.eol.ucar.edu/node/17229/publications</a:t>
            </a:r>
          </a:p>
        </p:txBody>
      </p:sp>
    </p:spTree>
    <p:extLst>
      <p:ext uri="{BB962C8B-B14F-4D97-AF65-F5344CB8AC3E}">
        <p14:creationId xmlns:p14="http://schemas.microsoft.com/office/powerpoint/2010/main" val="4159541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8BDBA-C744-1F4B-5192-E50ABE70F76C}"/>
              </a:ext>
            </a:extLst>
          </p:cNvPr>
          <p:cNvSpPr txBox="1"/>
          <p:nvPr/>
        </p:nvSpPr>
        <p:spPr>
          <a:xfrm>
            <a:off x="0" y="2975956"/>
            <a:ext cx="12191999" cy="923330"/>
          </a:xfrm>
          <a:prstGeom prst="rect">
            <a:avLst/>
          </a:prstGeom>
          <a:noFill/>
        </p:spPr>
        <p:txBody>
          <a:bodyPr wrap="square" rtlCol="0">
            <a:spAutoFit/>
          </a:bodyPr>
          <a:lstStyle/>
          <a:p>
            <a:pPr algn="ctr"/>
            <a:r>
              <a:rPr lang="en-US" dirty="0"/>
              <a:t>Thank you!</a:t>
            </a:r>
          </a:p>
          <a:p>
            <a:pPr algn="ctr"/>
            <a:r>
              <a:rPr lang="en-US" dirty="0"/>
              <a:t>Please submit your datasets when they are ready for archival.</a:t>
            </a:r>
          </a:p>
          <a:p>
            <a:pPr algn="ctr"/>
            <a:r>
              <a:rPr lang="en-US" dirty="0"/>
              <a:t>loehrer@ucar.edu</a:t>
            </a:r>
          </a:p>
        </p:txBody>
      </p:sp>
    </p:spTree>
    <p:extLst>
      <p:ext uri="{BB962C8B-B14F-4D97-AF65-F5344CB8AC3E}">
        <p14:creationId xmlns:p14="http://schemas.microsoft.com/office/powerpoint/2010/main" val="2560146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B8928-78D2-AADE-75C6-7D3E4D4B74F4}"/>
              </a:ext>
            </a:extLst>
          </p:cNvPr>
          <p:cNvSpPr txBox="1"/>
          <p:nvPr/>
        </p:nvSpPr>
        <p:spPr>
          <a:xfrm>
            <a:off x="0" y="63041"/>
            <a:ext cx="12192000" cy="461665"/>
          </a:xfrm>
          <a:prstGeom prst="rect">
            <a:avLst/>
          </a:prstGeom>
          <a:noFill/>
        </p:spPr>
        <p:txBody>
          <a:bodyPr wrap="square">
            <a:spAutoFit/>
          </a:bodyPr>
          <a:lstStyle/>
          <a:p>
            <a:pPr algn="ctr"/>
            <a:r>
              <a:rPr lang="en-US" sz="2400" b="1" i="0" u="none" strike="noStrike" dirty="0">
                <a:solidFill>
                  <a:srgbClr val="000000"/>
                </a:solidFill>
                <a:effectLst/>
                <a:latin typeface="Aptos" panose="020B0004020202020204" pitchFamily="34" charset="0"/>
              </a:rPr>
              <a:t>NCAR/EOL </a:t>
            </a:r>
            <a:r>
              <a:rPr lang="en-US" sz="2400" b="1" i="0" u="none" strike="noStrike" dirty="0" err="1">
                <a:solidFill>
                  <a:srgbClr val="000000"/>
                </a:solidFill>
                <a:effectLst/>
                <a:latin typeface="Aptos" panose="020B0004020202020204" pitchFamily="34" charset="0"/>
              </a:rPr>
              <a:t>PERiLS</a:t>
            </a:r>
            <a:r>
              <a:rPr lang="en-US" sz="2400" b="1" i="0" u="none" strike="noStrike" dirty="0">
                <a:solidFill>
                  <a:srgbClr val="000000"/>
                </a:solidFill>
                <a:effectLst/>
                <a:latin typeface="Aptos" panose="020B0004020202020204" pitchFamily="34" charset="0"/>
              </a:rPr>
              <a:t> Web Site - </a:t>
            </a:r>
            <a:r>
              <a:rPr lang="en-US" sz="2400" b="1" u="sng" dirty="0">
                <a:solidFill>
                  <a:srgbClr val="000000"/>
                </a:solidFill>
                <a:latin typeface="Aptos" panose="020B0004020202020204" pitchFamily="34" charset="0"/>
                <a:hlinkClick r:id="rId2"/>
              </a:rPr>
              <a:t>https://www.eol.ucar.edu/field_projects/perils</a:t>
            </a:r>
            <a:endParaRPr lang="en-US" sz="2400" dirty="0">
              <a:latin typeface="Aptos" panose="020B0004020202020204" pitchFamily="34" charset="0"/>
            </a:endParaRPr>
          </a:p>
        </p:txBody>
      </p:sp>
      <p:sp>
        <p:nvSpPr>
          <p:cNvPr id="10" name="TextBox 9">
            <a:extLst>
              <a:ext uri="{FF2B5EF4-FFF2-40B4-BE49-F238E27FC236}">
                <a16:creationId xmlns:a16="http://schemas.microsoft.com/office/drawing/2014/main" id="{62F8A5BA-A90B-2BF4-F21E-4C9E30E89D06}"/>
              </a:ext>
            </a:extLst>
          </p:cNvPr>
          <p:cNvSpPr txBox="1"/>
          <p:nvPr/>
        </p:nvSpPr>
        <p:spPr>
          <a:xfrm>
            <a:off x="6588224" y="974506"/>
            <a:ext cx="5040034" cy="369332"/>
          </a:xfrm>
          <a:prstGeom prst="rect">
            <a:avLst/>
          </a:prstGeom>
          <a:noFill/>
        </p:spPr>
        <p:txBody>
          <a:bodyPr wrap="none" rtlCol="0">
            <a:spAutoFit/>
          </a:bodyPr>
          <a:lstStyle/>
          <a:p>
            <a:r>
              <a:rPr lang="en-US" dirty="0"/>
              <a:t>EOL recently updated to the latest version of Drupal</a:t>
            </a:r>
          </a:p>
        </p:txBody>
      </p:sp>
      <p:sp>
        <p:nvSpPr>
          <p:cNvPr id="11" name="TextBox 10">
            <a:extLst>
              <a:ext uri="{FF2B5EF4-FFF2-40B4-BE49-F238E27FC236}">
                <a16:creationId xmlns:a16="http://schemas.microsoft.com/office/drawing/2014/main" id="{41265D10-7F98-D209-B395-D176D5346A8C}"/>
              </a:ext>
            </a:extLst>
          </p:cNvPr>
          <p:cNvSpPr txBox="1"/>
          <p:nvPr/>
        </p:nvSpPr>
        <p:spPr>
          <a:xfrm>
            <a:off x="6843802" y="2101416"/>
            <a:ext cx="4067204" cy="3693319"/>
          </a:xfrm>
          <a:prstGeom prst="rect">
            <a:avLst/>
          </a:prstGeom>
          <a:solidFill>
            <a:schemeClr val="accent2">
              <a:lumMod val="40000"/>
              <a:lumOff val="60000"/>
            </a:schemeClr>
          </a:solidFill>
        </p:spPr>
        <p:txBody>
          <a:bodyPr wrap="none" rtlCol="0">
            <a:spAutoFit/>
          </a:bodyPr>
          <a:lstStyle/>
          <a:p>
            <a:pPr marL="285750" indent="-285750">
              <a:buFont typeface="Arial" panose="020B0604020202020204" pitchFamily="34" charset="0"/>
              <a:buChar char="•"/>
            </a:pPr>
            <a:r>
              <a:rPr lang="en-US" dirty="0"/>
              <a:t>Project Description</a:t>
            </a:r>
          </a:p>
          <a:p>
            <a:endParaRPr lang="en-US" dirty="0"/>
          </a:p>
          <a:p>
            <a:pPr marL="285750" indent="-285750">
              <a:buFont typeface="Arial" panose="020B0604020202020204" pitchFamily="34" charset="0"/>
              <a:buChar char="•"/>
            </a:pPr>
            <a:r>
              <a:rPr lang="en-US" dirty="0"/>
              <a:t>Data Archive Access</a:t>
            </a:r>
          </a:p>
          <a:p>
            <a:endParaRPr lang="en-US" dirty="0"/>
          </a:p>
          <a:p>
            <a:pPr marL="285750" indent="-285750">
              <a:buFont typeface="Arial" panose="020B0604020202020204" pitchFamily="34" charset="0"/>
              <a:buChar char="•"/>
            </a:pPr>
            <a:r>
              <a:rPr lang="en-US" dirty="0"/>
              <a:t>Field Catalog Access</a:t>
            </a:r>
          </a:p>
          <a:p>
            <a:endParaRPr lang="en-US" dirty="0"/>
          </a:p>
          <a:p>
            <a:pPr marL="285750" indent="-285750">
              <a:buFont typeface="Arial" panose="020B0604020202020204" pitchFamily="34" charset="0"/>
              <a:buChar char="•"/>
            </a:pPr>
            <a:r>
              <a:rPr lang="en-US" dirty="0"/>
              <a:t>Dataset Submission Instructions</a:t>
            </a:r>
          </a:p>
          <a:p>
            <a:endParaRPr lang="en-US" dirty="0"/>
          </a:p>
          <a:p>
            <a:pPr marL="285750" indent="-285750">
              <a:buFont typeface="Arial" panose="020B0604020202020204" pitchFamily="34" charset="0"/>
              <a:buChar char="•"/>
            </a:pPr>
            <a:r>
              <a:rPr lang="en-US" dirty="0"/>
              <a:t>Dataset Documentation Requirements</a:t>
            </a:r>
          </a:p>
          <a:p>
            <a:endParaRPr lang="en-US" dirty="0"/>
          </a:p>
          <a:p>
            <a:pPr marL="285750" indent="-285750">
              <a:buFont typeface="Arial" panose="020B0604020202020204" pitchFamily="34" charset="0"/>
              <a:buChar char="•"/>
            </a:pPr>
            <a:r>
              <a:rPr lang="en-US" dirty="0"/>
              <a:t>Publications</a:t>
            </a:r>
          </a:p>
          <a:p>
            <a:endParaRPr lang="en-US" dirty="0"/>
          </a:p>
          <a:p>
            <a:pPr marL="285750" indent="-285750">
              <a:buFont typeface="Arial" panose="020B0604020202020204" pitchFamily="34" charset="0"/>
              <a:buChar char="•"/>
            </a:pPr>
            <a:r>
              <a:rPr lang="en-US" dirty="0"/>
              <a:t>Related Web Pages</a:t>
            </a:r>
          </a:p>
        </p:txBody>
      </p:sp>
      <p:grpSp>
        <p:nvGrpSpPr>
          <p:cNvPr id="16" name="Group 15">
            <a:extLst>
              <a:ext uri="{FF2B5EF4-FFF2-40B4-BE49-F238E27FC236}">
                <a16:creationId xmlns:a16="http://schemas.microsoft.com/office/drawing/2014/main" id="{D94A130E-630E-E372-77DF-4364AEDEC5FB}"/>
              </a:ext>
            </a:extLst>
          </p:cNvPr>
          <p:cNvGrpSpPr/>
          <p:nvPr/>
        </p:nvGrpSpPr>
        <p:grpSpPr>
          <a:xfrm>
            <a:off x="624741" y="1047950"/>
            <a:ext cx="5094519" cy="4708309"/>
            <a:chOff x="1749283" y="127000"/>
            <a:chExt cx="8990656" cy="7227957"/>
          </a:xfrm>
        </p:grpSpPr>
        <p:pic>
          <p:nvPicPr>
            <p:cNvPr id="13" name="Picture 12">
              <a:extLst>
                <a:ext uri="{FF2B5EF4-FFF2-40B4-BE49-F238E27FC236}">
                  <a16:creationId xmlns:a16="http://schemas.microsoft.com/office/drawing/2014/main" id="{1826BAFA-7043-E524-3AC3-F84F73257C4F}"/>
                </a:ext>
              </a:extLst>
            </p:cNvPr>
            <p:cNvPicPr>
              <a:picLocks noChangeAspect="1"/>
            </p:cNvPicPr>
            <p:nvPr/>
          </p:nvPicPr>
          <p:blipFill rotWithShape="1">
            <a:blip r:embed="rId3"/>
            <a:srcRect l="12624" t="11149" r="13634" b="1849"/>
            <a:stretch/>
          </p:blipFill>
          <p:spPr>
            <a:xfrm>
              <a:off x="1749283" y="127000"/>
              <a:ext cx="8990655" cy="5745606"/>
            </a:xfrm>
            <a:prstGeom prst="rect">
              <a:avLst/>
            </a:prstGeom>
          </p:spPr>
        </p:pic>
        <p:pic>
          <p:nvPicPr>
            <p:cNvPr id="15" name="Picture 14">
              <a:extLst>
                <a:ext uri="{FF2B5EF4-FFF2-40B4-BE49-F238E27FC236}">
                  <a16:creationId xmlns:a16="http://schemas.microsoft.com/office/drawing/2014/main" id="{D4366641-4FEB-A177-87AC-5FD101808D02}"/>
                </a:ext>
              </a:extLst>
            </p:cNvPr>
            <p:cNvPicPr>
              <a:picLocks noChangeAspect="1"/>
            </p:cNvPicPr>
            <p:nvPr/>
          </p:nvPicPr>
          <p:blipFill rotWithShape="1">
            <a:blip r:embed="rId4"/>
            <a:srcRect l="12577" t="39022" r="13681" b="38532"/>
            <a:stretch/>
          </p:blipFill>
          <p:spPr>
            <a:xfrm>
              <a:off x="1749285" y="5872606"/>
              <a:ext cx="8990654" cy="1482351"/>
            </a:xfrm>
            <a:prstGeom prst="rect">
              <a:avLst/>
            </a:prstGeom>
          </p:spPr>
        </p:pic>
      </p:grpSp>
    </p:spTree>
    <p:extLst>
      <p:ext uri="{BB962C8B-B14F-4D97-AF65-F5344CB8AC3E}">
        <p14:creationId xmlns:p14="http://schemas.microsoft.com/office/powerpoint/2010/main" val="1495532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B8928-78D2-AADE-75C6-7D3E4D4B74F4}"/>
              </a:ext>
            </a:extLst>
          </p:cNvPr>
          <p:cNvSpPr txBox="1"/>
          <p:nvPr/>
        </p:nvSpPr>
        <p:spPr>
          <a:xfrm>
            <a:off x="0" y="63041"/>
            <a:ext cx="12192000" cy="523220"/>
          </a:xfrm>
          <a:prstGeom prst="rect">
            <a:avLst/>
          </a:prstGeom>
          <a:noFill/>
        </p:spPr>
        <p:txBody>
          <a:bodyPr wrap="square">
            <a:spAutoFit/>
          </a:bodyPr>
          <a:lstStyle/>
          <a:p>
            <a:pPr algn="ctr"/>
            <a:r>
              <a:rPr lang="en-US" sz="2800" b="1" i="0" u="none" strike="noStrike" dirty="0">
                <a:solidFill>
                  <a:srgbClr val="000000"/>
                </a:solidFill>
                <a:effectLst/>
                <a:latin typeface="Aptos" panose="020B0004020202020204" pitchFamily="34" charset="0"/>
              </a:rPr>
              <a:t>NCAR/EOL </a:t>
            </a:r>
            <a:r>
              <a:rPr lang="en-US" sz="2800" b="1" i="0" u="none" strike="noStrike" dirty="0" err="1">
                <a:solidFill>
                  <a:srgbClr val="000000"/>
                </a:solidFill>
                <a:effectLst/>
                <a:latin typeface="Aptos" panose="020B0004020202020204" pitchFamily="34" charset="0"/>
              </a:rPr>
              <a:t>PERiLS</a:t>
            </a:r>
            <a:r>
              <a:rPr lang="en-US" sz="2800" b="1" i="0" u="none" strike="noStrike" dirty="0">
                <a:solidFill>
                  <a:srgbClr val="000000"/>
                </a:solidFill>
                <a:effectLst/>
                <a:latin typeface="Aptos" panose="020B0004020202020204" pitchFamily="34" charset="0"/>
              </a:rPr>
              <a:t> Field Data Archive</a:t>
            </a:r>
            <a:endParaRPr lang="en-US" sz="2800" dirty="0">
              <a:latin typeface="Aptos" panose="020B0004020202020204" pitchFamily="34" charset="0"/>
            </a:endParaRPr>
          </a:p>
        </p:txBody>
      </p:sp>
      <p:sp>
        <p:nvSpPr>
          <p:cNvPr id="10" name="TextBox 9">
            <a:extLst>
              <a:ext uri="{FF2B5EF4-FFF2-40B4-BE49-F238E27FC236}">
                <a16:creationId xmlns:a16="http://schemas.microsoft.com/office/drawing/2014/main" id="{62F8A5BA-A90B-2BF4-F21E-4C9E30E89D06}"/>
              </a:ext>
            </a:extLst>
          </p:cNvPr>
          <p:cNvSpPr txBox="1"/>
          <p:nvPr/>
        </p:nvSpPr>
        <p:spPr>
          <a:xfrm>
            <a:off x="6843802" y="740099"/>
            <a:ext cx="4185932" cy="5355312"/>
          </a:xfrm>
          <a:prstGeom prst="rect">
            <a:avLst/>
          </a:prstGeom>
          <a:noFill/>
        </p:spPr>
        <p:txBody>
          <a:bodyPr wrap="square" rtlCol="0">
            <a:spAutoFit/>
          </a:bodyPr>
          <a:lstStyle/>
          <a:p>
            <a:r>
              <a:rPr lang="en-US" dirty="0"/>
              <a:t>Lists all </a:t>
            </a:r>
            <a:r>
              <a:rPr lang="en-US" dirty="0" err="1"/>
              <a:t>PERiLS</a:t>
            </a:r>
            <a:r>
              <a:rPr lang="en-US" dirty="0"/>
              <a:t> 2022 and 2023 datasets whether housed in the NCAR/EOL FDA or elsewhere</a:t>
            </a:r>
          </a:p>
          <a:p>
            <a:endParaRPr lang="en-US" dirty="0"/>
          </a:p>
          <a:p>
            <a:r>
              <a:rPr lang="en-US" dirty="0"/>
              <a:t>Includes research as well as supporting operational datasets</a:t>
            </a:r>
          </a:p>
          <a:p>
            <a:endParaRPr lang="en-US" dirty="0"/>
          </a:p>
          <a:p>
            <a:r>
              <a:rPr lang="en-US" dirty="0"/>
              <a:t>Datasets organized by Categories</a:t>
            </a:r>
          </a:p>
          <a:p>
            <a:endParaRPr lang="en-US" dirty="0"/>
          </a:p>
          <a:p>
            <a:r>
              <a:rPr lang="en-US" dirty="0"/>
              <a:t>If a new version of a dataset is released, users are notified via email.</a:t>
            </a:r>
          </a:p>
          <a:p>
            <a:endParaRPr lang="en-US" dirty="0"/>
          </a:p>
          <a:p>
            <a:r>
              <a:rPr lang="en-US" dirty="0"/>
              <a:t>Access credentials for </a:t>
            </a:r>
            <a:r>
              <a:rPr lang="en-US" dirty="0" err="1"/>
              <a:t>PERiLS</a:t>
            </a:r>
            <a:r>
              <a:rPr lang="en-US" dirty="0"/>
              <a:t> datasets within the FDA:</a:t>
            </a:r>
          </a:p>
          <a:p>
            <a:endParaRPr lang="en-US" dirty="0"/>
          </a:p>
          <a:p>
            <a:pPr lvl="1"/>
            <a:r>
              <a:rPr lang="en-US" dirty="0"/>
              <a:t>User: perils</a:t>
            </a:r>
          </a:p>
          <a:p>
            <a:pPr lvl="1"/>
            <a:r>
              <a:rPr lang="en-US" dirty="0"/>
              <a:t>Password: qcls-t0rn</a:t>
            </a:r>
          </a:p>
          <a:p>
            <a:pPr lvl="1"/>
            <a:endParaRPr lang="en-US" dirty="0"/>
          </a:p>
          <a:p>
            <a:r>
              <a:rPr lang="en-US" dirty="0"/>
              <a:t>A new FDA interface is coming </a:t>
            </a:r>
            <a:r>
              <a:rPr lang="en-US" dirty="0" err="1"/>
              <a:t>soon</a:t>
            </a:r>
            <a:r>
              <a:rPr lang="en-US" baseline="30000" dirty="0" err="1"/>
              <a:t>TM</a:t>
            </a:r>
            <a:r>
              <a:rPr lang="en-US" dirty="0"/>
              <a:t> </a:t>
            </a:r>
          </a:p>
        </p:txBody>
      </p:sp>
      <p:sp>
        <p:nvSpPr>
          <p:cNvPr id="4" name="TextBox 3">
            <a:extLst>
              <a:ext uri="{FF2B5EF4-FFF2-40B4-BE49-F238E27FC236}">
                <a16:creationId xmlns:a16="http://schemas.microsoft.com/office/drawing/2014/main" id="{AA3E94FF-42BE-204D-0BD0-B2F88232B699}"/>
              </a:ext>
            </a:extLst>
          </p:cNvPr>
          <p:cNvSpPr txBox="1"/>
          <p:nvPr/>
        </p:nvSpPr>
        <p:spPr>
          <a:xfrm>
            <a:off x="0" y="6211669"/>
            <a:ext cx="12192000" cy="646331"/>
          </a:xfrm>
          <a:prstGeom prst="rect">
            <a:avLst/>
          </a:prstGeom>
          <a:noFill/>
        </p:spPr>
        <p:txBody>
          <a:bodyPr wrap="square">
            <a:spAutoFit/>
          </a:bodyPr>
          <a:lstStyle/>
          <a:p>
            <a:pPr algn="ctr" rtl="0">
              <a:spcBef>
                <a:spcPts val="0"/>
              </a:spcBef>
              <a:spcAft>
                <a:spcPts val="0"/>
              </a:spcAft>
            </a:pPr>
            <a:r>
              <a:rPr lang="en-US" u="sng" dirty="0">
                <a:solidFill>
                  <a:srgbClr val="000000"/>
                </a:solidFill>
                <a:latin typeface="Calibri" panose="020F0502020204030204" pitchFamily="34" charset="0"/>
                <a:hlinkClick r:id="rId2"/>
              </a:rPr>
              <a:t>https://data.eol.ucar.edu/master_lists/generated/perils_2022</a:t>
            </a:r>
            <a:endParaRPr lang="en-US" u="sng" dirty="0">
              <a:solidFill>
                <a:srgbClr val="000000"/>
              </a:solidFill>
              <a:latin typeface="Calibri" panose="020F0502020204030204" pitchFamily="34" charset="0"/>
            </a:endParaRPr>
          </a:p>
          <a:p>
            <a:pPr algn="ctr"/>
            <a:r>
              <a:rPr lang="en-US" u="sng" dirty="0">
                <a:solidFill>
                  <a:srgbClr val="000000"/>
                </a:solidFill>
                <a:latin typeface="Calibri" panose="020F0502020204030204" pitchFamily="34" charset="0"/>
                <a:hlinkClick r:id="rId3"/>
              </a:rPr>
              <a:t>https://data.eol.ucar.edu/master_lists/generated/perils_2023</a:t>
            </a:r>
            <a:endParaRPr lang="en-US" u="sng" dirty="0">
              <a:solidFill>
                <a:srgbClr val="000000"/>
              </a:solidFill>
              <a:latin typeface="Calibri" panose="020F0502020204030204" pitchFamily="34" charset="0"/>
            </a:endParaRPr>
          </a:p>
        </p:txBody>
      </p:sp>
      <p:pic>
        <p:nvPicPr>
          <p:cNvPr id="6" name="Picture 5">
            <a:extLst>
              <a:ext uri="{FF2B5EF4-FFF2-40B4-BE49-F238E27FC236}">
                <a16:creationId xmlns:a16="http://schemas.microsoft.com/office/drawing/2014/main" id="{D2EB5456-E486-4DD5-65A8-6E384DD4AA39}"/>
              </a:ext>
            </a:extLst>
          </p:cNvPr>
          <p:cNvPicPr>
            <a:picLocks noChangeAspect="1"/>
          </p:cNvPicPr>
          <p:nvPr/>
        </p:nvPicPr>
        <p:blipFill rotWithShape="1">
          <a:blip r:embed="rId4"/>
          <a:srcRect t="11837" r="1055" b="2592"/>
          <a:stretch/>
        </p:blipFill>
        <p:spPr>
          <a:xfrm>
            <a:off x="164706" y="596849"/>
            <a:ext cx="6423518" cy="3009134"/>
          </a:xfrm>
          <a:prstGeom prst="rect">
            <a:avLst/>
          </a:prstGeom>
        </p:spPr>
      </p:pic>
      <p:pic>
        <p:nvPicPr>
          <p:cNvPr id="8" name="Picture 7">
            <a:extLst>
              <a:ext uri="{FF2B5EF4-FFF2-40B4-BE49-F238E27FC236}">
                <a16:creationId xmlns:a16="http://schemas.microsoft.com/office/drawing/2014/main" id="{7C84FC5C-DC84-8104-1EE8-5B8AF7C630C5}"/>
              </a:ext>
            </a:extLst>
          </p:cNvPr>
          <p:cNvPicPr>
            <a:picLocks noChangeAspect="1"/>
          </p:cNvPicPr>
          <p:nvPr/>
        </p:nvPicPr>
        <p:blipFill rotWithShape="1">
          <a:blip r:embed="rId5"/>
          <a:srcRect t="11407" r="1351" b="1560"/>
          <a:stretch/>
        </p:blipFill>
        <p:spPr>
          <a:xfrm>
            <a:off x="317106" y="2419105"/>
            <a:ext cx="6398907" cy="3057939"/>
          </a:xfrm>
          <a:prstGeom prst="rect">
            <a:avLst/>
          </a:prstGeom>
        </p:spPr>
      </p:pic>
    </p:spTree>
    <p:extLst>
      <p:ext uri="{BB962C8B-B14F-4D97-AF65-F5344CB8AC3E}">
        <p14:creationId xmlns:p14="http://schemas.microsoft.com/office/powerpoint/2010/main" val="112007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387C59-ED8E-85BC-62C4-89C2EB6F9BB7}"/>
              </a:ext>
            </a:extLst>
          </p:cNvPr>
          <p:cNvSpPr txBox="1"/>
          <p:nvPr/>
        </p:nvSpPr>
        <p:spPr>
          <a:xfrm>
            <a:off x="0" y="36186"/>
            <a:ext cx="12192000" cy="523220"/>
          </a:xfrm>
          <a:prstGeom prst="rect">
            <a:avLst/>
          </a:prstGeom>
          <a:noFill/>
        </p:spPr>
        <p:txBody>
          <a:bodyPr wrap="square">
            <a:spAutoFit/>
          </a:bodyPr>
          <a:lstStyle/>
          <a:p>
            <a:pPr algn="ctr"/>
            <a:r>
              <a:rPr lang="en-US" sz="2800" b="1" i="0" u="none" strike="noStrike" dirty="0">
                <a:solidFill>
                  <a:srgbClr val="000000"/>
                </a:solidFill>
                <a:effectLst/>
                <a:latin typeface="Aptos" panose="020B0004020202020204" pitchFamily="34" charset="0"/>
              </a:rPr>
              <a:t>NCAR/EOL Field Data Archive Interface Updates</a:t>
            </a:r>
            <a:endParaRPr lang="en-US" sz="2800" dirty="0">
              <a:latin typeface="Aptos" panose="020B0004020202020204" pitchFamily="34" charset="0"/>
            </a:endParaRPr>
          </a:p>
        </p:txBody>
      </p:sp>
      <p:pic>
        <p:nvPicPr>
          <p:cNvPr id="5" name="Picture 4">
            <a:extLst>
              <a:ext uri="{FF2B5EF4-FFF2-40B4-BE49-F238E27FC236}">
                <a16:creationId xmlns:a16="http://schemas.microsoft.com/office/drawing/2014/main" id="{4ADAB0BB-A386-EC8C-E175-132B7B608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715" y="639303"/>
            <a:ext cx="4027649" cy="3614980"/>
          </a:xfrm>
          <a:prstGeom prst="rect">
            <a:avLst/>
          </a:prstGeom>
        </p:spPr>
      </p:pic>
      <p:pic>
        <p:nvPicPr>
          <p:cNvPr id="7" name="Picture 6">
            <a:extLst>
              <a:ext uri="{FF2B5EF4-FFF2-40B4-BE49-F238E27FC236}">
                <a16:creationId xmlns:a16="http://schemas.microsoft.com/office/drawing/2014/main" id="{C24C910F-08B1-0B22-3706-85FCABB53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146" y="639303"/>
            <a:ext cx="5455970" cy="3614979"/>
          </a:xfrm>
          <a:prstGeom prst="rect">
            <a:avLst/>
          </a:prstGeom>
        </p:spPr>
      </p:pic>
      <p:sp>
        <p:nvSpPr>
          <p:cNvPr id="8" name="TextBox 7">
            <a:extLst>
              <a:ext uri="{FF2B5EF4-FFF2-40B4-BE49-F238E27FC236}">
                <a16:creationId xmlns:a16="http://schemas.microsoft.com/office/drawing/2014/main" id="{59155DFB-27B8-88C7-EFBC-B2154AC42B65}"/>
              </a:ext>
            </a:extLst>
          </p:cNvPr>
          <p:cNvSpPr txBox="1"/>
          <p:nvPr/>
        </p:nvSpPr>
        <p:spPr>
          <a:xfrm>
            <a:off x="855715" y="4688238"/>
            <a:ext cx="10050700" cy="1200329"/>
          </a:xfrm>
          <a:prstGeom prst="rect">
            <a:avLst/>
          </a:prstGeom>
          <a:noFill/>
        </p:spPr>
        <p:txBody>
          <a:bodyPr wrap="none" rtlCol="0">
            <a:spAutoFit/>
          </a:bodyPr>
          <a:lstStyle/>
          <a:p>
            <a:pPr marL="285750" indent="-285750">
              <a:buFont typeface="Arial" panose="020B0604020202020204" pitchFamily="34" charset="0"/>
              <a:buChar char="•"/>
            </a:pPr>
            <a:r>
              <a:rPr lang="en-US" dirty="0"/>
              <a:t>Updated look and feel</a:t>
            </a:r>
          </a:p>
          <a:p>
            <a:pPr marL="285750" indent="-285750">
              <a:buFont typeface="Arial" panose="020B0604020202020204" pitchFamily="34" charset="0"/>
              <a:buChar char="•"/>
            </a:pPr>
            <a:r>
              <a:rPr lang="en-US" dirty="0"/>
              <a:t>Substantially improved search capabilities (platforms, instruments, science keywords, map search, </a:t>
            </a:r>
            <a:r>
              <a:rPr lang="en-US" dirty="0" err="1"/>
              <a:t>etc</a:t>
            </a:r>
            <a:r>
              <a:rPr lang="en-US" dirty="0"/>
              <a:t>)</a:t>
            </a:r>
          </a:p>
          <a:p>
            <a:pPr marL="285750" indent="-285750">
              <a:buFont typeface="Arial" panose="020B0604020202020204" pitchFamily="34" charset="0"/>
              <a:buChar char="•"/>
            </a:pPr>
            <a:r>
              <a:rPr lang="en-US" dirty="0"/>
              <a:t>Dataset pages will include listing of publications that referenced the dataset DOI</a:t>
            </a:r>
          </a:p>
          <a:p>
            <a:endParaRPr lang="en-US" dirty="0"/>
          </a:p>
        </p:txBody>
      </p:sp>
    </p:spTree>
    <p:extLst>
      <p:ext uri="{BB962C8B-B14F-4D97-AF65-F5344CB8AC3E}">
        <p14:creationId xmlns:p14="http://schemas.microsoft.com/office/powerpoint/2010/main" val="606389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B8928-78D2-AADE-75C6-7D3E4D4B74F4}"/>
              </a:ext>
            </a:extLst>
          </p:cNvPr>
          <p:cNvSpPr txBox="1"/>
          <p:nvPr/>
        </p:nvSpPr>
        <p:spPr>
          <a:xfrm>
            <a:off x="0" y="63041"/>
            <a:ext cx="12192000" cy="523220"/>
          </a:xfrm>
          <a:prstGeom prst="rect">
            <a:avLst/>
          </a:prstGeom>
          <a:noFill/>
        </p:spPr>
        <p:txBody>
          <a:bodyPr wrap="square">
            <a:spAutoFit/>
          </a:bodyPr>
          <a:lstStyle/>
          <a:p>
            <a:pPr algn="ctr"/>
            <a:r>
              <a:rPr lang="en-US" sz="2800" b="1" i="0" u="none" strike="noStrike" dirty="0">
                <a:solidFill>
                  <a:srgbClr val="000000"/>
                </a:solidFill>
                <a:effectLst/>
                <a:latin typeface="Aptos" panose="020B0004020202020204" pitchFamily="34" charset="0"/>
              </a:rPr>
              <a:t>NCAR/EOL </a:t>
            </a:r>
            <a:r>
              <a:rPr lang="en-US" sz="2800" b="1" i="0" u="none" strike="noStrike" dirty="0" err="1">
                <a:solidFill>
                  <a:srgbClr val="000000"/>
                </a:solidFill>
                <a:effectLst/>
                <a:latin typeface="Aptos" panose="020B0004020202020204" pitchFamily="34" charset="0"/>
              </a:rPr>
              <a:t>PERiLS</a:t>
            </a:r>
            <a:r>
              <a:rPr lang="en-US" sz="2800" b="1" i="0" u="none" strike="noStrike" dirty="0">
                <a:solidFill>
                  <a:srgbClr val="000000"/>
                </a:solidFill>
                <a:effectLst/>
                <a:latin typeface="Aptos" panose="020B0004020202020204" pitchFamily="34" charset="0"/>
              </a:rPr>
              <a:t> Data Archive Research Datasets</a:t>
            </a:r>
            <a:endParaRPr lang="en-US" sz="2800" dirty="0">
              <a:latin typeface="Aptos" panose="020B0004020202020204" pitchFamily="34" charset="0"/>
            </a:endParaRPr>
          </a:p>
        </p:txBody>
      </p:sp>
      <p:sp>
        <p:nvSpPr>
          <p:cNvPr id="10" name="TextBox 9">
            <a:extLst>
              <a:ext uri="{FF2B5EF4-FFF2-40B4-BE49-F238E27FC236}">
                <a16:creationId xmlns:a16="http://schemas.microsoft.com/office/drawing/2014/main" id="{62F8A5BA-A90B-2BF4-F21E-4C9E30E89D06}"/>
              </a:ext>
            </a:extLst>
          </p:cNvPr>
          <p:cNvSpPr txBox="1"/>
          <p:nvPr/>
        </p:nvSpPr>
        <p:spPr>
          <a:xfrm>
            <a:off x="543098" y="740099"/>
            <a:ext cx="10564221" cy="5632311"/>
          </a:xfrm>
          <a:prstGeom prst="rect">
            <a:avLst/>
          </a:prstGeom>
          <a:noFill/>
        </p:spPr>
        <p:txBody>
          <a:bodyPr wrap="square" rtlCol="0">
            <a:spAutoFit/>
          </a:bodyPr>
          <a:lstStyle/>
          <a:p>
            <a:r>
              <a:rPr lang="en-US" dirty="0"/>
              <a:t>2022 Archive nearly complete, just a few of outstanding datasets. Final SMART-R data was just submitted and will be available soon.</a:t>
            </a:r>
          </a:p>
          <a:p>
            <a:endParaRPr lang="en-US" dirty="0"/>
          </a:p>
          <a:p>
            <a:r>
              <a:rPr lang="en-US" dirty="0"/>
              <a:t>2023 Archive already contains:</a:t>
            </a:r>
          </a:p>
          <a:p>
            <a:endParaRPr lang="en-US" dirty="0"/>
          </a:p>
          <a:p>
            <a:pPr lvl="1"/>
            <a:r>
              <a:rPr lang="en-US" dirty="0"/>
              <a:t>CLAMPS2 Doppler Lidar Vertical Stare and VAD </a:t>
            </a:r>
          </a:p>
          <a:p>
            <a:pPr lvl="1"/>
            <a:r>
              <a:rPr lang="en-US" dirty="0"/>
              <a:t>CLAMPS2 MWR </a:t>
            </a:r>
            <a:r>
              <a:rPr lang="en-US" dirty="0" err="1"/>
              <a:t>TROPoe</a:t>
            </a:r>
            <a:r>
              <a:rPr lang="en-US" dirty="0"/>
              <a:t> </a:t>
            </a:r>
            <a:r>
              <a:rPr lang="en-US" dirty="0" err="1"/>
              <a:t>Retreivals</a:t>
            </a:r>
            <a:endParaRPr lang="en-US" dirty="0"/>
          </a:p>
          <a:p>
            <a:pPr lvl="1"/>
            <a:r>
              <a:rPr lang="en-US" dirty="0"/>
              <a:t>FARM COW and DOWs</a:t>
            </a:r>
          </a:p>
          <a:p>
            <a:pPr lvl="1"/>
            <a:r>
              <a:rPr lang="en-US" dirty="0"/>
              <a:t>FARM </a:t>
            </a:r>
            <a:r>
              <a:rPr lang="en-US" dirty="0" err="1"/>
              <a:t>Disdrometers</a:t>
            </a:r>
            <a:endParaRPr lang="en-US" dirty="0"/>
          </a:p>
          <a:p>
            <a:pPr lvl="1"/>
            <a:r>
              <a:rPr lang="en-US" dirty="0"/>
              <a:t>FARM Mobile </a:t>
            </a:r>
            <a:r>
              <a:rPr lang="en-US" dirty="0" err="1"/>
              <a:t>Mesonet</a:t>
            </a:r>
            <a:endParaRPr lang="en-US" dirty="0"/>
          </a:p>
          <a:p>
            <a:pPr lvl="1"/>
            <a:r>
              <a:rPr lang="en-US" dirty="0"/>
              <a:t>FARM PODs</a:t>
            </a:r>
          </a:p>
          <a:p>
            <a:pPr lvl="1"/>
            <a:r>
              <a:rPr lang="en-US" dirty="0"/>
              <a:t>NOAA PSL ASSIST Radiances</a:t>
            </a:r>
          </a:p>
          <a:p>
            <a:pPr lvl="1"/>
            <a:r>
              <a:rPr lang="en-US" dirty="0"/>
              <a:t>NOAA PSL Ceilometers</a:t>
            </a:r>
          </a:p>
          <a:p>
            <a:pPr lvl="1"/>
            <a:r>
              <a:rPr lang="en-US" dirty="0"/>
              <a:t>NOAA PSL MWR Brightness Temperatures and Surface Met</a:t>
            </a:r>
          </a:p>
          <a:p>
            <a:pPr lvl="1"/>
            <a:r>
              <a:rPr lang="en-US" dirty="0"/>
              <a:t>NOAA PSL RWP, RASS and Surface Met</a:t>
            </a:r>
          </a:p>
          <a:p>
            <a:pPr lvl="1"/>
            <a:r>
              <a:rPr lang="en-US" dirty="0"/>
              <a:t>NOXP Radar</a:t>
            </a:r>
          </a:p>
          <a:p>
            <a:pPr lvl="1"/>
            <a:r>
              <a:rPr lang="en-US" dirty="0"/>
              <a:t>NSSL Deployable LMA</a:t>
            </a:r>
          </a:p>
          <a:p>
            <a:pPr lvl="1"/>
            <a:r>
              <a:rPr lang="en-US" dirty="0"/>
              <a:t>NSSL Mobile </a:t>
            </a:r>
            <a:r>
              <a:rPr lang="en-US" dirty="0" err="1"/>
              <a:t>Mesonet</a:t>
            </a:r>
            <a:endParaRPr lang="en-US" dirty="0"/>
          </a:p>
          <a:p>
            <a:pPr lvl="1"/>
            <a:r>
              <a:rPr lang="en-US" dirty="0"/>
              <a:t>SMART-R Preliminary Data (just submitted will be available soon)</a:t>
            </a:r>
          </a:p>
          <a:p>
            <a:pPr lvl="1"/>
            <a:r>
              <a:rPr lang="en-US" dirty="0"/>
              <a:t>TTU </a:t>
            </a:r>
            <a:r>
              <a:rPr lang="en-US" dirty="0" err="1"/>
              <a:t>StickNet</a:t>
            </a:r>
            <a:endParaRPr lang="en-US" dirty="0"/>
          </a:p>
        </p:txBody>
      </p:sp>
      <p:sp>
        <p:nvSpPr>
          <p:cNvPr id="4" name="TextBox 3">
            <a:extLst>
              <a:ext uri="{FF2B5EF4-FFF2-40B4-BE49-F238E27FC236}">
                <a16:creationId xmlns:a16="http://schemas.microsoft.com/office/drawing/2014/main" id="{AA3E94FF-42BE-204D-0BD0-B2F88232B699}"/>
              </a:ext>
            </a:extLst>
          </p:cNvPr>
          <p:cNvSpPr txBox="1"/>
          <p:nvPr/>
        </p:nvSpPr>
        <p:spPr>
          <a:xfrm>
            <a:off x="0" y="6211669"/>
            <a:ext cx="12192000" cy="646331"/>
          </a:xfrm>
          <a:prstGeom prst="rect">
            <a:avLst/>
          </a:prstGeom>
          <a:noFill/>
        </p:spPr>
        <p:txBody>
          <a:bodyPr wrap="square">
            <a:spAutoFit/>
          </a:bodyPr>
          <a:lstStyle/>
          <a:p>
            <a:pPr algn="ctr" rtl="0">
              <a:spcBef>
                <a:spcPts val="0"/>
              </a:spcBef>
              <a:spcAft>
                <a:spcPts val="0"/>
              </a:spcAft>
            </a:pPr>
            <a:r>
              <a:rPr lang="en-US" u="sng" dirty="0">
                <a:solidFill>
                  <a:srgbClr val="000000"/>
                </a:solidFill>
                <a:latin typeface="Calibri" panose="020F0502020204030204" pitchFamily="34" charset="0"/>
                <a:hlinkClick r:id="rId2"/>
              </a:rPr>
              <a:t>https://data.eol.ucar.edu/master_lists/generated/perils_2022</a:t>
            </a:r>
            <a:endParaRPr lang="en-US" u="sng" dirty="0">
              <a:solidFill>
                <a:srgbClr val="000000"/>
              </a:solidFill>
              <a:latin typeface="Calibri" panose="020F0502020204030204" pitchFamily="34" charset="0"/>
            </a:endParaRPr>
          </a:p>
          <a:p>
            <a:pPr algn="ctr"/>
            <a:r>
              <a:rPr lang="en-US" u="sng" dirty="0">
                <a:solidFill>
                  <a:srgbClr val="000000"/>
                </a:solidFill>
                <a:latin typeface="Calibri" panose="020F0502020204030204" pitchFamily="34" charset="0"/>
                <a:hlinkClick r:id="rId3"/>
              </a:rPr>
              <a:t>https://data.eol.ucar.edu/master_lists/generated/perils_2023</a:t>
            </a:r>
            <a:endParaRPr lang="en-US" u="sng"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63447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B8928-78D2-AADE-75C6-7D3E4D4B74F4}"/>
              </a:ext>
            </a:extLst>
          </p:cNvPr>
          <p:cNvSpPr txBox="1"/>
          <p:nvPr/>
        </p:nvSpPr>
        <p:spPr>
          <a:xfrm>
            <a:off x="0" y="63041"/>
            <a:ext cx="12192000" cy="523220"/>
          </a:xfrm>
          <a:prstGeom prst="rect">
            <a:avLst/>
          </a:prstGeom>
          <a:noFill/>
        </p:spPr>
        <p:txBody>
          <a:bodyPr wrap="square">
            <a:spAutoFit/>
          </a:bodyPr>
          <a:lstStyle/>
          <a:p>
            <a:pPr algn="ctr"/>
            <a:r>
              <a:rPr lang="en-US" sz="2800" b="1" i="0" u="none" strike="noStrike" dirty="0">
                <a:solidFill>
                  <a:srgbClr val="000000"/>
                </a:solidFill>
                <a:effectLst/>
                <a:latin typeface="Aptos" panose="020B0004020202020204" pitchFamily="34" charset="0"/>
              </a:rPr>
              <a:t>NCAR/EOL </a:t>
            </a:r>
            <a:r>
              <a:rPr lang="en-US" sz="2800" b="1" i="0" u="none" strike="noStrike" dirty="0" err="1">
                <a:solidFill>
                  <a:srgbClr val="000000"/>
                </a:solidFill>
                <a:effectLst/>
                <a:latin typeface="Aptos" panose="020B0004020202020204" pitchFamily="34" charset="0"/>
              </a:rPr>
              <a:t>PERiLS</a:t>
            </a:r>
            <a:r>
              <a:rPr lang="en-US" sz="2800" b="1" i="0" u="none" strike="noStrike" dirty="0">
                <a:solidFill>
                  <a:srgbClr val="000000"/>
                </a:solidFill>
                <a:effectLst/>
                <a:latin typeface="Aptos" panose="020B0004020202020204" pitchFamily="34" charset="0"/>
              </a:rPr>
              <a:t> Data Archive Supporting Operational Datasets</a:t>
            </a:r>
            <a:endParaRPr lang="en-US" sz="2800" dirty="0">
              <a:latin typeface="Aptos" panose="020B0004020202020204" pitchFamily="34" charset="0"/>
            </a:endParaRPr>
          </a:p>
        </p:txBody>
      </p:sp>
      <p:sp>
        <p:nvSpPr>
          <p:cNvPr id="10" name="TextBox 9">
            <a:extLst>
              <a:ext uri="{FF2B5EF4-FFF2-40B4-BE49-F238E27FC236}">
                <a16:creationId xmlns:a16="http://schemas.microsoft.com/office/drawing/2014/main" id="{62F8A5BA-A90B-2BF4-F21E-4C9E30E89D06}"/>
              </a:ext>
            </a:extLst>
          </p:cNvPr>
          <p:cNvSpPr txBox="1"/>
          <p:nvPr/>
        </p:nvSpPr>
        <p:spPr>
          <a:xfrm>
            <a:off x="543098" y="740099"/>
            <a:ext cx="10564221" cy="4801314"/>
          </a:xfrm>
          <a:prstGeom prst="rect">
            <a:avLst/>
          </a:prstGeom>
          <a:noFill/>
        </p:spPr>
        <p:txBody>
          <a:bodyPr wrap="square" rtlCol="0">
            <a:spAutoFit/>
          </a:bodyPr>
          <a:lstStyle/>
          <a:p>
            <a:r>
              <a:rPr lang="en-US" dirty="0"/>
              <a:t>MADIS </a:t>
            </a:r>
            <a:r>
              <a:rPr lang="en-US" dirty="0" err="1"/>
              <a:t>Mesonet</a:t>
            </a:r>
            <a:r>
              <a:rPr lang="en-US" dirty="0"/>
              <a:t> Data</a:t>
            </a:r>
          </a:p>
          <a:p>
            <a:endParaRPr lang="en-US" dirty="0"/>
          </a:p>
          <a:p>
            <a:r>
              <a:rPr lang="en-US" dirty="0"/>
              <a:t>ASOS Data (1 and 5 minute resolution)</a:t>
            </a:r>
          </a:p>
          <a:p>
            <a:endParaRPr lang="en-US" dirty="0"/>
          </a:p>
          <a:p>
            <a:r>
              <a:rPr lang="en-US" dirty="0"/>
              <a:t>Global METAR observations (in </a:t>
            </a:r>
            <a:r>
              <a:rPr lang="en-US" dirty="0" err="1"/>
              <a:t>NetCDF</a:t>
            </a:r>
            <a:r>
              <a:rPr lang="en-US" dirty="0"/>
              <a:t>, ASCII, and GEMPAK formats)</a:t>
            </a:r>
          </a:p>
          <a:p>
            <a:endParaRPr lang="en-US" dirty="0"/>
          </a:p>
          <a:p>
            <a:r>
              <a:rPr lang="en-US" dirty="0"/>
              <a:t>Full resolution (1 second) NWS radiosonde data (BUFR format)</a:t>
            </a:r>
          </a:p>
          <a:p>
            <a:endParaRPr lang="en-US" dirty="0"/>
          </a:p>
          <a:p>
            <a:r>
              <a:rPr lang="en-US" dirty="0"/>
              <a:t>Mandatory/significant level NWS radiosonde data (GEMPAK format)</a:t>
            </a:r>
          </a:p>
          <a:p>
            <a:endParaRPr lang="en-US" dirty="0"/>
          </a:p>
          <a:p>
            <a:r>
              <a:rPr lang="en-US" dirty="0"/>
              <a:t>NLDN and NAPLN Lightning Data (password protected separately from </a:t>
            </a:r>
            <a:r>
              <a:rPr lang="en-US" dirty="0" err="1"/>
              <a:t>PERiLS</a:t>
            </a:r>
            <a:r>
              <a:rPr lang="en-US" dirty="0"/>
              <a:t> datasets, PI access only)</a:t>
            </a:r>
          </a:p>
          <a:p>
            <a:endParaRPr lang="en-US" dirty="0"/>
          </a:p>
          <a:p>
            <a:r>
              <a:rPr lang="en-US" dirty="0"/>
              <a:t>MRMS and GOES Data (via links to AWS)</a:t>
            </a:r>
          </a:p>
          <a:p>
            <a:endParaRPr lang="en-US" dirty="0"/>
          </a:p>
          <a:p>
            <a:r>
              <a:rPr lang="en-US" dirty="0"/>
              <a:t>NCEP Gage and Gridded Precipitation Data</a:t>
            </a:r>
          </a:p>
          <a:p>
            <a:endParaRPr lang="en-US" dirty="0"/>
          </a:p>
          <a:p>
            <a:r>
              <a:rPr lang="en-US" dirty="0"/>
              <a:t>ACARS/AMDAR</a:t>
            </a:r>
          </a:p>
        </p:txBody>
      </p:sp>
      <p:sp>
        <p:nvSpPr>
          <p:cNvPr id="4" name="TextBox 3">
            <a:extLst>
              <a:ext uri="{FF2B5EF4-FFF2-40B4-BE49-F238E27FC236}">
                <a16:creationId xmlns:a16="http://schemas.microsoft.com/office/drawing/2014/main" id="{AA3E94FF-42BE-204D-0BD0-B2F88232B699}"/>
              </a:ext>
            </a:extLst>
          </p:cNvPr>
          <p:cNvSpPr txBox="1"/>
          <p:nvPr/>
        </p:nvSpPr>
        <p:spPr>
          <a:xfrm>
            <a:off x="0" y="6211669"/>
            <a:ext cx="12192000" cy="646331"/>
          </a:xfrm>
          <a:prstGeom prst="rect">
            <a:avLst/>
          </a:prstGeom>
          <a:noFill/>
        </p:spPr>
        <p:txBody>
          <a:bodyPr wrap="square">
            <a:spAutoFit/>
          </a:bodyPr>
          <a:lstStyle/>
          <a:p>
            <a:pPr algn="ctr" rtl="0">
              <a:spcBef>
                <a:spcPts val="0"/>
              </a:spcBef>
              <a:spcAft>
                <a:spcPts val="0"/>
              </a:spcAft>
            </a:pPr>
            <a:r>
              <a:rPr lang="en-US" u="sng" dirty="0">
                <a:solidFill>
                  <a:srgbClr val="000000"/>
                </a:solidFill>
                <a:latin typeface="Calibri" panose="020F0502020204030204" pitchFamily="34" charset="0"/>
                <a:hlinkClick r:id="rId2"/>
              </a:rPr>
              <a:t>https://data.eol.ucar.edu/master_lists/generated/perils_2022</a:t>
            </a:r>
            <a:endParaRPr lang="en-US" u="sng" dirty="0">
              <a:solidFill>
                <a:srgbClr val="000000"/>
              </a:solidFill>
              <a:latin typeface="Calibri" panose="020F0502020204030204" pitchFamily="34" charset="0"/>
            </a:endParaRPr>
          </a:p>
          <a:p>
            <a:pPr algn="ctr"/>
            <a:r>
              <a:rPr lang="en-US" u="sng" dirty="0">
                <a:solidFill>
                  <a:srgbClr val="000000"/>
                </a:solidFill>
                <a:latin typeface="Calibri" panose="020F0502020204030204" pitchFamily="34" charset="0"/>
                <a:hlinkClick r:id="rId3"/>
              </a:rPr>
              <a:t>https://data.eol.ucar.edu/master_lists/generated/perils_2023</a:t>
            </a:r>
            <a:endParaRPr lang="en-US" u="sng"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127427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B8928-78D2-AADE-75C6-7D3E4D4B74F4}"/>
              </a:ext>
            </a:extLst>
          </p:cNvPr>
          <p:cNvSpPr txBox="1"/>
          <p:nvPr/>
        </p:nvSpPr>
        <p:spPr>
          <a:xfrm>
            <a:off x="0" y="63041"/>
            <a:ext cx="12192000" cy="1384995"/>
          </a:xfrm>
          <a:prstGeom prst="rect">
            <a:avLst/>
          </a:prstGeom>
          <a:noFill/>
        </p:spPr>
        <p:txBody>
          <a:bodyPr wrap="square">
            <a:spAutoFit/>
          </a:bodyPr>
          <a:lstStyle/>
          <a:p>
            <a:pPr algn="ctr" rtl="0">
              <a:spcBef>
                <a:spcPts val="0"/>
              </a:spcBef>
              <a:spcAft>
                <a:spcPts val="0"/>
              </a:spcAft>
            </a:pPr>
            <a:r>
              <a:rPr lang="en-US" sz="2800" b="1" i="0" u="none" strike="noStrike" dirty="0">
                <a:solidFill>
                  <a:srgbClr val="000000"/>
                </a:solidFill>
                <a:effectLst/>
                <a:latin typeface="Aptos" panose="020B0004020202020204" pitchFamily="34" charset="0"/>
              </a:rPr>
              <a:t>Submitting Datasets to the </a:t>
            </a:r>
            <a:r>
              <a:rPr lang="en-US" sz="2800" b="1" i="0" u="none" strike="noStrike" dirty="0" err="1">
                <a:solidFill>
                  <a:srgbClr val="000000"/>
                </a:solidFill>
                <a:effectLst/>
                <a:latin typeface="Aptos" panose="020B0004020202020204" pitchFamily="34" charset="0"/>
              </a:rPr>
              <a:t>PERiLS</a:t>
            </a:r>
            <a:r>
              <a:rPr lang="en-US" sz="2800" b="1" i="0" u="none" strike="noStrike" dirty="0">
                <a:solidFill>
                  <a:srgbClr val="000000"/>
                </a:solidFill>
                <a:effectLst/>
                <a:latin typeface="Aptos" panose="020B0004020202020204" pitchFamily="34" charset="0"/>
              </a:rPr>
              <a:t> Field Data Archive</a:t>
            </a:r>
            <a:endParaRPr lang="en-US" sz="2800" b="0" dirty="0">
              <a:effectLst/>
              <a:latin typeface="Aptos" panose="020B0004020202020204" pitchFamily="34" charset="0"/>
            </a:endParaRPr>
          </a:p>
          <a:p>
            <a:br>
              <a:rPr lang="en-US" sz="2800" dirty="0"/>
            </a:br>
            <a:endParaRPr lang="en-US" sz="2800" dirty="0"/>
          </a:p>
        </p:txBody>
      </p:sp>
      <p:sp>
        <p:nvSpPr>
          <p:cNvPr id="5" name="TextBox 4">
            <a:extLst>
              <a:ext uri="{FF2B5EF4-FFF2-40B4-BE49-F238E27FC236}">
                <a16:creationId xmlns:a16="http://schemas.microsoft.com/office/drawing/2014/main" id="{4D5E51BB-8338-C4EB-3713-9F7257F853B5}"/>
              </a:ext>
            </a:extLst>
          </p:cNvPr>
          <p:cNvSpPr txBox="1"/>
          <p:nvPr/>
        </p:nvSpPr>
        <p:spPr>
          <a:xfrm>
            <a:off x="615142" y="570803"/>
            <a:ext cx="10961716" cy="6063198"/>
          </a:xfrm>
          <a:prstGeom prst="rect">
            <a:avLst/>
          </a:prstGeom>
          <a:noFill/>
        </p:spPr>
        <p:txBody>
          <a:bodyPr wrap="square">
            <a:spAutoFit/>
          </a:bodyPr>
          <a:lstStyle/>
          <a:p>
            <a:pPr rtl="0">
              <a:spcBef>
                <a:spcPts val="0"/>
              </a:spcBef>
              <a:spcAft>
                <a:spcPts val="0"/>
              </a:spcAft>
            </a:pPr>
            <a:r>
              <a:rPr lang="en-US" sz="1600" b="0" i="0" u="none" strike="noStrike" dirty="0">
                <a:solidFill>
                  <a:srgbClr val="000000"/>
                </a:solidFill>
                <a:effectLst/>
                <a:latin typeface="Calibri" panose="020F0502020204030204" pitchFamily="34" charset="0"/>
              </a:rPr>
              <a:t>Datasets can be submitted to our </a:t>
            </a:r>
            <a:r>
              <a:rPr lang="en-US" sz="1600" b="0" i="0" u="none" strike="noStrike" dirty="0" err="1">
                <a:solidFill>
                  <a:srgbClr val="000000"/>
                </a:solidFill>
                <a:effectLst/>
                <a:latin typeface="Calibri" panose="020F0502020204030204" pitchFamily="34" charset="0"/>
              </a:rPr>
              <a:t>PERiLS</a:t>
            </a:r>
            <a:r>
              <a:rPr lang="en-US" sz="1600" b="0" i="0" u="none" strike="noStrike" dirty="0">
                <a:solidFill>
                  <a:srgbClr val="000000"/>
                </a:solidFill>
                <a:effectLst/>
                <a:latin typeface="Calibri" panose="020F0502020204030204" pitchFamily="34" charset="0"/>
              </a:rPr>
              <a:t> ftp site via </a:t>
            </a:r>
            <a:r>
              <a:rPr lang="en-US" sz="1600" b="0" i="0" u="none" strike="noStrike" dirty="0" err="1">
                <a:solidFill>
                  <a:srgbClr val="000000"/>
                </a:solidFill>
                <a:effectLst/>
                <a:latin typeface="Calibri" panose="020F0502020204030204" pitchFamily="34" charset="0"/>
              </a:rPr>
              <a:t>linux</a:t>
            </a:r>
            <a:r>
              <a:rPr lang="en-US" sz="1600" b="0" i="0" u="none" strike="noStrike" dirty="0">
                <a:solidFill>
                  <a:srgbClr val="000000"/>
                </a:solidFill>
                <a:effectLst/>
                <a:latin typeface="Calibri" panose="020F0502020204030204" pitchFamily="34" charset="0"/>
              </a:rPr>
              <a:t> command line or your favorite FTP client (e.g. FileZilla). </a:t>
            </a:r>
            <a:r>
              <a:rPr lang="en-US" sz="1600" dirty="0">
                <a:solidFill>
                  <a:srgbClr val="000000"/>
                </a:solidFill>
                <a:latin typeface="Calibri" panose="020F0502020204030204" pitchFamily="34" charset="0"/>
              </a:rPr>
              <a:t>The c</a:t>
            </a:r>
            <a:r>
              <a:rPr lang="en-US" sz="1600" b="0" i="0" u="none" strike="noStrike" dirty="0">
                <a:solidFill>
                  <a:srgbClr val="000000"/>
                </a:solidFill>
                <a:effectLst/>
                <a:latin typeface="Calibri" panose="020F0502020204030204" pitchFamily="34" charset="0"/>
              </a:rPr>
              <a:t>redentials are: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Calibri" panose="020F0502020204030204" pitchFamily="34" charset="0"/>
              </a:rPr>
              <a:t>Server: ftp.eol.ucar.edu</a:t>
            </a:r>
            <a:endParaRPr lang="en-US" sz="1600"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User: anonymous</a:t>
            </a:r>
            <a:endParaRPr lang="en-US" sz="1600" b="0" dirty="0">
              <a:effectLst/>
            </a:endParaRPr>
          </a:p>
          <a:p>
            <a:pPr rtl="0">
              <a:spcBef>
                <a:spcPts val="0"/>
              </a:spcBef>
              <a:spcAft>
                <a:spcPts val="0"/>
              </a:spcAft>
            </a:pPr>
            <a:r>
              <a:rPr lang="en-US" sz="1600" dirty="0">
                <a:solidFill>
                  <a:srgbClr val="000000"/>
                </a:solidFill>
                <a:latin typeface="Calibri" panose="020F0502020204030204" pitchFamily="34" charset="0"/>
              </a:rPr>
              <a:t>Directory: /pub/data/incoming/perils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Calibri" panose="020F0502020204030204" pitchFamily="34" charset="0"/>
              </a:rPr>
              <a:t>A documentation file </a:t>
            </a:r>
            <a:r>
              <a:rPr lang="en-US" sz="1600" b="1" u="none" strike="noStrike" dirty="0">
                <a:solidFill>
                  <a:srgbClr val="FF0000"/>
                </a:solidFill>
                <a:effectLst/>
                <a:latin typeface="Calibri" panose="020F0502020204030204" pitchFamily="34" charset="0"/>
              </a:rPr>
              <a:t>MUST</a:t>
            </a:r>
            <a:r>
              <a:rPr lang="en-US" sz="1600" b="0" i="0" u="none" strike="noStrike" dirty="0">
                <a:solidFill>
                  <a:srgbClr val="000000"/>
                </a:solidFill>
                <a:effectLst/>
                <a:latin typeface="Calibri" panose="020F0502020204030204" pitchFamily="34" charset="0"/>
              </a:rPr>
              <a:t> be included with your submission. This is to help ensure the long-term useability of the data. </a:t>
            </a:r>
            <a:endParaRPr lang="en-US" sz="1600" b="0" dirty="0">
              <a:effectLst/>
            </a:endParaRPr>
          </a:p>
          <a:p>
            <a:pPr rtl="0">
              <a:spcBef>
                <a:spcPts val="0"/>
              </a:spcBef>
              <a:spcAft>
                <a:spcPts val="0"/>
              </a:spcAft>
            </a:pPr>
            <a:endParaRPr lang="en-US" sz="1600" b="0" dirty="0">
              <a:effectLst/>
            </a:endParaRPr>
          </a:p>
          <a:p>
            <a:pPr rtl="0">
              <a:spcBef>
                <a:spcPts val="0"/>
              </a:spcBef>
              <a:spcAft>
                <a:spcPts val="0"/>
              </a:spcAft>
            </a:pPr>
            <a:r>
              <a:rPr lang="en-US" sz="1600" b="0" dirty="0">
                <a:effectLst/>
              </a:rPr>
              <a:t>Datasets can be submitted via other methods </a:t>
            </a:r>
            <a:r>
              <a:rPr lang="en-US" sz="1600" dirty="0"/>
              <a:t>(e.g. Globus, Dropbox, Google Drive, email (if small), </a:t>
            </a:r>
            <a:r>
              <a:rPr lang="en-US" sz="1600" dirty="0" err="1"/>
              <a:t>etc</a:t>
            </a:r>
            <a:r>
              <a:rPr lang="en-US" sz="1600" dirty="0"/>
              <a:t>). If you need to use another method please send me an email </a:t>
            </a:r>
            <a:r>
              <a:rPr lang="en-US" sz="1600" b="0" i="0" u="none" strike="noStrike" dirty="0">
                <a:solidFill>
                  <a:srgbClr val="000000"/>
                </a:solidFill>
                <a:effectLst/>
                <a:latin typeface="Calibri" panose="020F0502020204030204" pitchFamily="34" charset="0"/>
              </a:rPr>
              <a:t>(</a:t>
            </a:r>
            <a:r>
              <a:rPr lang="en-US" sz="1600" b="0" i="0" u="sng" strike="noStrike" dirty="0">
                <a:solidFill>
                  <a:srgbClr val="000000"/>
                </a:solidFill>
                <a:effectLst/>
                <a:latin typeface="Calibri" panose="020F0502020204030204" pitchFamily="34" charset="0"/>
                <a:hlinkClick r:id="rId2"/>
              </a:rPr>
              <a:t>loehrer@ucar.edu</a:t>
            </a:r>
            <a:r>
              <a:rPr lang="en-US" sz="1600" b="0" i="0" u="none" strike="noStrike" dirty="0">
                <a:solidFill>
                  <a:srgbClr val="000000"/>
                </a:solidFill>
                <a:effectLst/>
                <a:latin typeface="Calibri" panose="020F0502020204030204" pitchFamily="34" charset="0"/>
              </a:rPr>
              <a:t>) </a:t>
            </a:r>
            <a:r>
              <a:rPr lang="en-US" sz="1600" dirty="0"/>
              <a:t>when ready to submit.</a:t>
            </a:r>
          </a:p>
          <a:p>
            <a:pPr rtl="0">
              <a:spcBef>
                <a:spcPts val="0"/>
              </a:spcBef>
              <a:spcAft>
                <a:spcPts val="0"/>
              </a:spcAft>
            </a:pPr>
            <a:endParaRPr lang="en-US" sz="1600" b="0" dirty="0">
              <a:effectLst/>
            </a:endParaRPr>
          </a:p>
          <a:p>
            <a:pPr rtl="0">
              <a:spcBef>
                <a:spcPts val="0"/>
              </a:spcBef>
              <a:spcAft>
                <a:spcPts val="0"/>
              </a:spcAft>
            </a:pPr>
            <a:r>
              <a:rPr lang="en-US" sz="1600" dirty="0"/>
              <a:t>Whatever method, once your submission is completed, send </a:t>
            </a:r>
            <a:r>
              <a:rPr lang="en-US" sz="1600" b="0" i="0" u="none" strike="noStrike" dirty="0">
                <a:solidFill>
                  <a:srgbClr val="000000"/>
                </a:solidFill>
                <a:effectLst/>
                <a:latin typeface="Calibri" panose="020F0502020204030204" pitchFamily="34" charset="0"/>
              </a:rPr>
              <a:t>me an email (</a:t>
            </a:r>
            <a:r>
              <a:rPr lang="en-US" sz="1600" b="0" i="0" u="sng" strike="noStrike" dirty="0">
                <a:solidFill>
                  <a:srgbClr val="000000"/>
                </a:solidFill>
                <a:effectLst/>
                <a:latin typeface="Calibri" panose="020F0502020204030204" pitchFamily="34" charset="0"/>
                <a:hlinkClick r:id="rId2"/>
              </a:rPr>
              <a:t>loehrer@ucar.edu</a:t>
            </a:r>
            <a:r>
              <a:rPr lang="en-US" sz="1600" b="0" i="0" u="none" strike="noStrike" dirty="0">
                <a:solidFill>
                  <a:srgbClr val="000000"/>
                </a:solidFill>
                <a:effectLst/>
                <a:latin typeface="Calibri" panose="020F0502020204030204" pitchFamily="34" charset="0"/>
              </a:rPr>
              <a:t>) so that it can be moved into the FDA.</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Calibri" panose="020F0502020204030204" pitchFamily="34" charset="0"/>
              </a:rPr>
              <a:t>If you develop an updated version of a dataset you’ve already submitted to the archive, you should send the revised dataset along with an updated documentation file that includes information on what has changed in the new version. We send an email to users who ordered the previous version to let them know that a new version is available.</a:t>
            </a:r>
            <a:endParaRPr lang="en-US" sz="1600" b="0" dirty="0">
              <a:effectLst/>
            </a:endParaRPr>
          </a:p>
          <a:p>
            <a:pPr rtl="0">
              <a:spcBef>
                <a:spcPts val="0"/>
              </a:spcBef>
              <a:spcAft>
                <a:spcPts val="0"/>
              </a:spcAft>
            </a:pPr>
            <a:br>
              <a:rPr lang="en-US" sz="1600" b="0" dirty="0">
                <a:effectLst/>
              </a:rPr>
            </a:br>
            <a:r>
              <a:rPr lang="en-US" sz="1600" b="0" dirty="0">
                <a:effectLst/>
              </a:rPr>
              <a:t>Unless otherwise requested </a:t>
            </a:r>
            <a:r>
              <a:rPr lang="en-US" sz="1600" b="0" i="0" u="none" strike="noStrike" dirty="0">
                <a:solidFill>
                  <a:srgbClr val="000000"/>
                </a:solidFill>
                <a:effectLst/>
                <a:latin typeface="Calibri" panose="020F0502020204030204" pitchFamily="34" charset="0"/>
              </a:rPr>
              <a:t>DOIs are issued for datasets in their final (publication-ready) form.</a:t>
            </a:r>
          </a:p>
          <a:p>
            <a:pPr rtl="0">
              <a:spcBef>
                <a:spcPts val="0"/>
              </a:spcBef>
              <a:spcAft>
                <a:spcPts val="0"/>
              </a:spcAft>
            </a:pPr>
            <a:endParaRPr lang="en-US" sz="1600" b="0" dirty="0">
              <a:solidFill>
                <a:srgbClr val="000000"/>
              </a:solidFill>
              <a:effectLst/>
              <a:latin typeface="Calibri" panose="020F0502020204030204" pitchFamily="34" charset="0"/>
            </a:endParaRPr>
          </a:p>
          <a:p>
            <a:pPr rtl="0">
              <a:spcBef>
                <a:spcPts val="0"/>
              </a:spcBef>
              <a:spcAft>
                <a:spcPts val="0"/>
              </a:spcAft>
            </a:pPr>
            <a:r>
              <a:rPr lang="en-US" sz="1600" dirty="0">
                <a:solidFill>
                  <a:srgbClr val="000000"/>
                </a:solidFill>
                <a:latin typeface="Calibri" panose="020F0502020204030204" pitchFamily="34" charset="0"/>
              </a:rPr>
              <a:t>These instructions are also available here: </a:t>
            </a:r>
            <a:r>
              <a:rPr lang="en-US" sz="1600" dirty="0">
                <a:solidFill>
                  <a:srgbClr val="000000"/>
                </a:solidFill>
                <a:latin typeface="Calibri" panose="020F0502020204030204" pitchFamily="34" charset="0"/>
                <a:hlinkClick r:id="rId3"/>
              </a:rPr>
              <a:t>https://www.eol.ucar.edu/node/31199</a:t>
            </a:r>
            <a:r>
              <a:rPr lang="en-US" sz="1600" dirty="0">
                <a:solidFill>
                  <a:srgbClr val="000000"/>
                </a:solidFill>
                <a:latin typeface="Calibri" panose="020F0502020204030204" pitchFamily="34" charset="0"/>
              </a:rPr>
              <a:t> </a:t>
            </a:r>
            <a:endParaRPr lang="en-US" sz="1600" b="0" dirty="0">
              <a:effectLst/>
            </a:endParaRPr>
          </a:p>
          <a:p>
            <a:br>
              <a:rPr lang="en-US" dirty="0"/>
            </a:br>
            <a:endParaRPr lang="en-US" dirty="0"/>
          </a:p>
        </p:txBody>
      </p:sp>
    </p:spTree>
    <p:extLst>
      <p:ext uri="{BB962C8B-B14F-4D97-AF65-F5344CB8AC3E}">
        <p14:creationId xmlns:p14="http://schemas.microsoft.com/office/powerpoint/2010/main" val="32779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B8928-78D2-AADE-75C6-7D3E4D4B74F4}"/>
              </a:ext>
            </a:extLst>
          </p:cNvPr>
          <p:cNvSpPr txBox="1"/>
          <p:nvPr/>
        </p:nvSpPr>
        <p:spPr>
          <a:xfrm>
            <a:off x="0" y="63041"/>
            <a:ext cx="12192000" cy="523220"/>
          </a:xfrm>
          <a:prstGeom prst="rect">
            <a:avLst/>
          </a:prstGeom>
          <a:noFill/>
        </p:spPr>
        <p:txBody>
          <a:bodyPr wrap="square">
            <a:spAutoFit/>
          </a:bodyPr>
          <a:lstStyle/>
          <a:p>
            <a:pPr algn="ctr" rtl="0">
              <a:spcBef>
                <a:spcPts val="0"/>
              </a:spcBef>
              <a:spcAft>
                <a:spcPts val="0"/>
              </a:spcAft>
            </a:pPr>
            <a:r>
              <a:rPr lang="en-US" sz="2800" b="1" i="0" u="none" strike="noStrike" dirty="0">
                <a:solidFill>
                  <a:srgbClr val="000000"/>
                </a:solidFill>
                <a:effectLst/>
                <a:latin typeface="Aptos" panose="020B0004020202020204" pitchFamily="34" charset="0"/>
              </a:rPr>
              <a:t>Dataset Documentation Requirement</a:t>
            </a:r>
            <a:endParaRPr lang="en-US" sz="2800" dirty="0"/>
          </a:p>
        </p:txBody>
      </p:sp>
      <p:sp>
        <p:nvSpPr>
          <p:cNvPr id="4" name="TextBox 3">
            <a:extLst>
              <a:ext uri="{FF2B5EF4-FFF2-40B4-BE49-F238E27FC236}">
                <a16:creationId xmlns:a16="http://schemas.microsoft.com/office/drawing/2014/main" id="{31679207-FB26-0033-D450-B852E186D1CE}"/>
              </a:ext>
            </a:extLst>
          </p:cNvPr>
          <p:cNvSpPr txBox="1"/>
          <p:nvPr/>
        </p:nvSpPr>
        <p:spPr>
          <a:xfrm>
            <a:off x="601287" y="753282"/>
            <a:ext cx="10989426" cy="6186309"/>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NCAR/EOL requires the inclusion of a documentation file with all datasets submitted to the archive.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This is to help ensure the long-term usability of datasets included in the Archive.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You should try to include as much information in the documentation file itself (or include them as separate PDF file(s) rather than pointing to websites. Websites tend to move or disappear over time and unless they were specific to a campaign their contents tend to change to reflect current instrumentation rather than the instrumentation at the time of the campaign.</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Some of the information that should be included:</a:t>
            </a:r>
            <a:endParaRPr lang="en-US" b="0" dirty="0">
              <a:effectLst/>
            </a:endParaRPr>
          </a:p>
          <a:p>
            <a:pPr marL="6286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Authors and contact information (</a:t>
            </a:r>
            <a:r>
              <a:rPr lang="en-US" dirty="0">
                <a:solidFill>
                  <a:srgbClr val="000000"/>
                </a:solidFill>
                <a:latin typeface="Calibri" panose="020F0502020204030204" pitchFamily="34" charset="0"/>
              </a:rPr>
              <a:t>if you have an ORCID ID please include it)</a:t>
            </a:r>
            <a:endParaRPr lang="en-US" sz="1800" b="0" i="0" u="none" strike="noStrike" dirty="0">
              <a:solidFill>
                <a:srgbClr val="000000"/>
              </a:solidFill>
              <a:effectLst/>
              <a:latin typeface="Calibri" panose="020F0502020204030204" pitchFamily="34" charset="0"/>
            </a:endParaRPr>
          </a:p>
          <a:p>
            <a:pPr marL="6286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Instrumentation descriptions including specifications</a:t>
            </a:r>
            <a:endParaRPr lang="en-US" sz="1800" b="0" i="0" u="none" strike="noStrike" dirty="0">
              <a:solidFill>
                <a:srgbClr val="000000"/>
              </a:solidFill>
              <a:effectLst/>
              <a:latin typeface="Arial" panose="020B0604020202020204" pitchFamily="34" charset="0"/>
            </a:endParaRPr>
          </a:p>
          <a:p>
            <a:pPr marL="6286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Data collection and processing procedures including QA/QC</a:t>
            </a:r>
            <a:endParaRPr lang="en-US" sz="1800" b="0" i="0" u="none" strike="noStrike" dirty="0">
              <a:solidFill>
                <a:srgbClr val="000000"/>
              </a:solidFill>
              <a:effectLst/>
              <a:latin typeface="Arial" panose="020B0604020202020204" pitchFamily="34" charset="0"/>
            </a:endParaRPr>
          </a:p>
          <a:p>
            <a:pPr marL="6286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Data file description including file naming conventions, format description, parameters and units, description and definition of any codes or flags</a:t>
            </a:r>
            <a:endParaRPr lang="en-US" sz="1800" b="0" i="0" u="none" strike="noStrike" dirty="0">
              <a:solidFill>
                <a:srgbClr val="000000"/>
              </a:solidFill>
              <a:effectLst/>
              <a:latin typeface="Arial" panose="020B0604020202020204" pitchFamily="34" charset="0"/>
            </a:endParaRPr>
          </a:p>
          <a:p>
            <a:pPr marL="6286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 assessment of the data including any disclaimers, instrument problems, quality issues</a:t>
            </a:r>
            <a:endParaRPr lang="en-US" sz="1800" b="0" i="0" u="none" strike="noStrike" dirty="0">
              <a:solidFill>
                <a:srgbClr val="000000"/>
              </a:solidFill>
              <a:effectLst/>
              <a:latin typeface="Arial" panose="020B0604020202020204" pitchFamily="34" charset="0"/>
            </a:endParaRPr>
          </a:p>
          <a:p>
            <a:pPr marL="6286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Software compatibility </a:t>
            </a:r>
            <a:endParaRPr lang="en-US" sz="1800" b="0" i="0" u="none" strike="noStrike" dirty="0">
              <a:solidFill>
                <a:srgbClr val="000000"/>
              </a:solidFill>
              <a:effectLst/>
              <a:latin typeface="Arial" panose="020B0604020202020204" pitchFamily="34" charset="0"/>
            </a:endParaRPr>
          </a:p>
          <a:p>
            <a:pPr marL="6286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References</a:t>
            </a:r>
            <a:endParaRPr lang="en-US" sz="1800" b="0" i="0" u="none" strike="noStrike" dirty="0">
              <a:solidFill>
                <a:srgbClr val="000000"/>
              </a:solidFill>
              <a:effectLst/>
              <a:latin typeface="Arial" panose="020B0604020202020204" pitchFamily="34" charset="0"/>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A sample layout with the expected contents: </a:t>
            </a:r>
            <a:r>
              <a:rPr lang="en-US" sz="1800" b="0" i="0" u="sng" strike="noStrike" dirty="0">
                <a:solidFill>
                  <a:srgbClr val="000000"/>
                </a:solidFill>
                <a:effectLst/>
                <a:latin typeface="Calibri" panose="020F0502020204030204" pitchFamily="34" charset="0"/>
                <a:hlinkClick r:id="rId2"/>
              </a:rPr>
              <a:t>https://www.eol.ucar.edu/node/4871</a:t>
            </a:r>
            <a:r>
              <a:rPr lang="en-US" sz="1800" b="0" i="0" u="none" strike="noStrike" dirty="0">
                <a:solidFill>
                  <a:srgbClr val="000000"/>
                </a:solidFill>
                <a:effectLst/>
                <a:latin typeface="Calibri" panose="020F0502020204030204" pitchFamily="34" charset="0"/>
              </a:rPr>
              <a:t> </a:t>
            </a:r>
            <a:endParaRPr lang="en-US" b="0" dirty="0">
              <a:effectLst/>
            </a:endParaRPr>
          </a:p>
          <a:p>
            <a:br>
              <a:rPr lang="en-US" dirty="0"/>
            </a:br>
            <a:endParaRPr lang="en-US" dirty="0"/>
          </a:p>
        </p:txBody>
      </p:sp>
    </p:spTree>
    <p:extLst>
      <p:ext uri="{BB962C8B-B14F-4D97-AF65-F5344CB8AC3E}">
        <p14:creationId xmlns:p14="http://schemas.microsoft.com/office/powerpoint/2010/main" val="3927990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B8928-78D2-AADE-75C6-7D3E4D4B74F4}"/>
              </a:ext>
            </a:extLst>
          </p:cNvPr>
          <p:cNvSpPr txBox="1"/>
          <p:nvPr/>
        </p:nvSpPr>
        <p:spPr>
          <a:xfrm>
            <a:off x="0" y="63041"/>
            <a:ext cx="12192000" cy="523220"/>
          </a:xfrm>
          <a:prstGeom prst="rect">
            <a:avLst/>
          </a:prstGeom>
          <a:noFill/>
        </p:spPr>
        <p:txBody>
          <a:bodyPr wrap="square">
            <a:spAutoFit/>
          </a:bodyPr>
          <a:lstStyle/>
          <a:p>
            <a:pPr algn="ctr" rtl="0">
              <a:spcBef>
                <a:spcPts val="0"/>
              </a:spcBef>
              <a:spcAft>
                <a:spcPts val="0"/>
              </a:spcAft>
            </a:pPr>
            <a:r>
              <a:rPr lang="en-US" sz="2800" b="1" i="0" u="none" strike="noStrike" dirty="0" err="1">
                <a:solidFill>
                  <a:srgbClr val="000000"/>
                </a:solidFill>
                <a:effectLst/>
                <a:latin typeface="Aptos" panose="020B0004020202020204" pitchFamily="34" charset="0"/>
              </a:rPr>
              <a:t>PERiLS</a:t>
            </a:r>
            <a:r>
              <a:rPr lang="en-US" sz="2800" b="1" i="0" u="none" strike="noStrike" dirty="0">
                <a:solidFill>
                  <a:srgbClr val="000000"/>
                </a:solidFill>
                <a:effectLst/>
                <a:latin typeface="Aptos" panose="020B0004020202020204" pitchFamily="34" charset="0"/>
              </a:rPr>
              <a:t> Field Catalogs</a:t>
            </a:r>
            <a:endParaRPr lang="en-US" sz="2800" dirty="0"/>
          </a:p>
        </p:txBody>
      </p:sp>
      <p:sp>
        <p:nvSpPr>
          <p:cNvPr id="4" name="TextBox 3">
            <a:extLst>
              <a:ext uri="{FF2B5EF4-FFF2-40B4-BE49-F238E27FC236}">
                <a16:creationId xmlns:a16="http://schemas.microsoft.com/office/drawing/2014/main" id="{31679207-FB26-0033-D450-B852E186D1CE}"/>
              </a:ext>
            </a:extLst>
          </p:cNvPr>
          <p:cNvSpPr txBox="1"/>
          <p:nvPr/>
        </p:nvSpPr>
        <p:spPr>
          <a:xfrm>
            <a:off x="656706" y="4338838"/>
            <a:ext cx="10989426" cy="2308324"/>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 </a:t>
            </a:r>
            <a:r>
              <a:rPr lang="en-US" sz="1800" b="0" i="0" u="none" strike="noStrike" dirty="0" err="1">
                <a:solidFill>
                  <a:srgbClr val="000000"/>
                </a:solidFill>
                <a:effectLst/>
                <a:latin typeface="Calibri" panose="020F0502020204030204" pitchFamily="34" charset="0"/>
              </a:rPr>
              <a:t>PERiLS</a:t>
            </a:r>
            <a:r>
              <a:rPr lang="en-US" sz="1800" b="0" i="0" u="none" strike="noStrike" dirty="0">
                <a:solidFill>
                  <a:srgbClr val="000000"/>
                </a:solidFill>
                <a:effectLst/>
                <a:latin typeface="Calibri" panose="020F0502020204030204" pitchFamily="34" charset="0"/>
              </a:rPr>
              <a:t> Field Catalogs are part of the EOL FDA and remain available. They contain the full compliment of reports and imagery gathered during the campaigns. Note that all imagery is based on preliminary real time data. The Missions tabs contain summaries of the IOPs with links to the relevant reports and imagery.</a:t>
            </a: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b="0" dirty="0">
              <a:effectLst/>
            </a:endParaRPr>
          </a:p>
          <a:p>
            <a:pPr rtl="0">
              <a:spcBef>
                <a:spcPts val="0"/>
              </a:spcBef>
              <a:spcAft>
                <a:spcPts val="0"/>
              </a:spcAft>
            </a:pPr>
            <a:r>
              <a:rPr lang="en-US" dirty="0"/>
              <a:t>The PERiLS_2022 and PERiLS_2023 Field Catalogs contain a total of ~4 million products and 1.13TB of disk space.</a:t>
            </a:r>
          </a:p>
          <a:p>
            <a:endParaRPr lang="en-US" dirty="0"/>
          </a:p>
          <a:p>
            <a:r>
              <a:rPr lang="en-US" dirty="0"/>
              <a:t>PERiLS_2022 Field Catalog - </a:t>
            </a:r>
            <a:r>
              <a:rPr lang="en-US" dirty="0">
                <a:hlinkClick r:id="rId2"/>
              </a:rPr>
              <a:t>http://catalog.eol.ucar.edu/perils_2022</a:t>
            </a:r>
            <a:endParaRPr lang="en-US" dirty="0"/>
          </a:p>
          <a:p>
            <a:r>
              <a:rPr lang="en-US" dirty="0"/>
              <a:t>PERiLS_2023 Field Catalog - </a:t>
            </a:r>
            <a:r>
              <a:rPr lang="en-US" dirty="0">
                <a:hlinkClick r:id="rId3"/>
              </a:rPr>
              <a:t>http://catalog.eol.ucar.edu/perils_2023</a:t>
            </a:r>
            <a:endParaRPr lang="en-US" dirty="0"/>
          </a:p>
        </p:txBody>
      </p:sp>
      <p:pic>
        <p:nvPicPr>
          <p:cNvPr id="5" name="Picture 4">
            <a:extLst>
              <a:ext uri="{FF2B5EF4-FFF2-40B4-BE49-F238E27FC236}">
                <a16:creationId xmlns:a16="http://schemas.microsoft.com/office/drawing/2014/main" id="{090D3442-963F-09E6-5C92-4B6B3088BF74}"/>
              </a:ext>
            </a:extLst>
          </p:cNvPr>
          <p:cNvPicPr>
            <a:picLocks noChangeAspect="1"/>
          </p:cNvPicPr>
          <p:nvPr/>
        </p:nvPicPr>
        <p:blipFill rotWithShape="1">
          <a:blip r:embed="rId4"/>
          <a:srcRect l="-1" t="10664" r="909"/>
          <a:stretch/>
        </p:blipFill>
        <p:spPr>
          <a:xfrm>
            <a:off x="656706" y="759228"/>
            <a:ext cx="6217920" cy="3036465"/>
          </a:xfrm>
          <a:prstGeom prst="rect">
            <a:avLst/>
          </a:prstGeom>
        </p:spPr>
      </p:pic>
      <p:pic>
        <p:nvPicPr>
          <p:cNvPr id="7" name="Picture 6">
            <a:extLst>
              <a:ext uri="{FF2B5EF4-FFF2-40B4-BE49-F238E27FC236}">
                <a16:creationId xmlns:a16="http://schemas.microsoft.com/office/drawing/2014/main" id="{4348EF8C-E9CB-32F7-F68C-469C0C9E15E8}"/>
              </a:ext>
            </a:extLst>
          </p:cNvPr>
          <p:cNvPicPr>
            <a:picLocks noChangeAspect="1"/>
          </p:cNvPicPr>
          <p:nvPr/>
        </p:nvPicPr>
        <p:blipFill rotWithShape="1">
          <a:blip r:embed="rId5"/>
          <a:srcRect t="10916" r="1273"/>
          <a:stretch/>
        </p:blipFill>
        <p:spPr>
          <a:xfrm>
            <a:off x="4926678" y="1086197"/>
            <a:ext cx="6522720" cy="3188035"/>
          </a:xfrm>
          <a:prstGeom prst="rect">
            <a:avLst/>
          </a:prstGeom>
        </p:spPr>
      </p:pic>
    </p:spTree>
    <p:extLst>
      <p:ext uri="{BB962C8B-B14F-4D97-AF65-F5344CB8AC3E}">
        <p14:creationId xmlns:p14="http://schemas.microsoft.com/office/powerpoint/2010/main" val="3658292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1455</TotalTime>
  <Words>1170</Words>
  <Application>Microsoft Office PowerPoint</Application>
  <PresentationFormat>Widescreen</PresentationFormat>
  <Paragraphs>128</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 Loehrer</dc:creator>
  <cp:lastModifiedBy>Scot Loehrer</cp:lastModifiedBy>
  <cp:revision>3</cp:revision>
  <dcterms:created xsi:type="dcterms:W3CDTF">2023-10-31T18:21:10Z</dcterms:created>
  <dcterms:modified xsi:type="dcterms:W3CDTF">2023-11-16T11:22:41Z</dcterms:modified>
</cp:coreProperties>
</file>