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1" r:id="rId4"/>
    <p:sldId id="265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/>
    <p:restoredTop sz="94674"/>
  </p:normalViewPr>
  <p:slideViewPr>
    <p:cSldViewPr snapToGrid="0">
      <p:cViewPr varScale="1">
        <p:scale>
          <a:sx n="124" d="100"/>
          <a:sy n="124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3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E3728-DE28-0F4D-B06D-2E6948AD2046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BE56-99A7-8F45-ABE6-327ECED78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95464"/>
            <a:ext cx="9144000" cy="1393623"/>
          </a:xfrm>
        </p:spPr>
        <p:txBody>
          <a:bodyPr>
            <a:noAutofit/>
          </a:bodyPr>
          <a:lstStyle/>
          <a:p>
            <a:r>
              <a:rPr lang="en-US" sz="3600" b="1" dirty="0"/>
              <a:t>PERiLS Year 2</a:t>
            </a:r>
            <a:br>
              <a:rPr lang="en-US" sz="3600" b="1" dirty="0"/>
            </a:br>
            <a:r>
              <a:rPr lang="en-US" sz="3600" b="1" dirty="0"/>
              <a:t>ULM Doppler Wind LiDAR (DWL) </a:t>
            </a:r>
            <a:br>
              <a:rPr lang="en-US" sz="3600" b="1" dirty="0"/>
            </a:br>
            <a:r>
              <a:rPr lang="en-US" sz="3600" b="1" dirty="0"/>
              <a:t>+ Sounding Data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07587"/>
            <a:ext cx="9144000" cy="3365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Todd Murphy</a:t>
            </a:r>
            <a:endParaRPr lang="en-US" baseline="300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University of Louisiana Monroe</a:t>
            </a:r>
          </a:p>
          <a:p>
            <a:endParaRPr lang="en-US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PERiLS Science Meeting</a:t>
            </a:r>
          </a:p>
          <a:p>
            <a:r>
              <a:rPr lang="en-US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11/16/23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27B4-28DD-352C-3291-F0DC40EF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Halo Photonics Streamline XR DWL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0BB1-CFC2-2996-4ED5-CC63014D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333"/>
            <a:ext cx="9144000" cy="5654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Instrument Info</a:t>
            </a:r>
          </a:p>
          <a:p>
            <a:pPr lvl="1"/>
            <a:r>
              <a:rPr lang="en-US" dirty="0"/>
              <a:t>18-m range gate spacing; Doppler bandwidth ± 19 m s</a:t>
            </a:r>
            <a:r>
              <a:rPr lang="en-US" baseline="30000" dirty="0"/>
              <a:t>–1</a:t>
            </a:r>
          </a:p>
          <a:p>
            <a:pPr lvl="1"/>
            <a:r>
              <a:rPr lang="en-US" dirty="0"/>
              <a:t>First useable gate near 40-m AGL; Z</a:t>
            </a:r>
            <a:r>
              <a:rPr lang="en-US" baseline="-25000" dirty="0"/>
              <a:t>MAX</a:t>
            </a:r>
            <a:r>
              <a:rPr lang="en-US" dirty="0"/>
              <a:t> depends on aerosol load, cloud base height, and precipitation.</a:t>
            </a:r>
          </a:p>
          <a:p>
            <a:pPr lvl="1"/>
            <a:r>
              <a:rPr lang="en-US" dirty="0"/>
              <a:t>DWL provides near instantaneous observations of the wind field</a:t>
            </a:r>
          </a:p>
          <a:p>
            <a:r>
              <a:rPr lang="en-US" dirty="0"/>
              <a:t>Operation strategy</a:t>
            </a:r>
          </a:p>
          <a:p>
            <a:pPr lvl="1"/>
            <a:r>
              <a:rPr lang="en-US" dirty="0"/>
              <a:t>Fixed location for IOP duration beginning 4-hours before T-0; coordinated with other profiler PIs</a:t>
            </a:r>
          </a:p>
          <a:p>
            <a:pPr lvl="1"/>
            <a:r>
              <a:rPr lang="en-US" dirty="0"/>
              <a:t>8-pt </a:t>
            </a:r>
            <a:r>
              <a:rPr lang="en-US" dirty="0" err="1"/>
              <a:t>az</a:t>
            </a:r>
            <a:r>
              <a:rPr lang="en-US" dirty="0"/>
              <a:t> VAD scans at 70° </a:t>
            </a:r>
            <a:r>
              <a:rPr lang="en-US" dirty="0" err="1"/>
              <a:t>el</a:t>
            </a:r>
            <a:r>
              <a:rPr lang="en-US" dirty="0"/>
              <a:t> every 5-min with continuous vertical stares in between</a:t>
            </a:r>
          </a:p>
          <a:p>
            <a:pPr lvl="1"/>
            <a:r>
              <a:rPr lang="en-US" dirty="0"/>
              <a:t>Care taken to ensure DWL was level and correct heading recorded in operating software</a:t>
            </a:r>
          </a:p>
          <a:p>
            <a:r>
              <a:rPr lang="en-US" dirty="0"/>
              <a:t>QC underway</a:t>
            </a:r>
          </a:p>
          <a:p>
            <a:pPr lvl="1"/>
            <a:r>
              <a:rPr lang="en-US" dirty="0"/>
              <a:t>Final datasets will be </a:t>
            </a:r>
            <a:r>
              <a:rPr lang="en-US" dirty="0" err="1"/>
              <a:t>netCDF</a:t>
            </a:r>
            <a:r>
              <a:rPr lang="en-US" dirty="0"/>
              <a:t> (*.</a:t>
            </a:r>
            <a:r>
              <a:rPr lang="en-US" dirty="0" err="1"/>
              <a:t>stare.nc</a:t>
            </a:r>
            <a:r>
              <a:rPr lang="en-US" dirty="0"/>
              <a:t> and *.</a:t>
            </a:r>
            <a:r>
              <a:rPr lang="en-US" dirty="0" err="1"/>
              <a:t>VAD.nc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files will include </a:t>
            </a:r>
            <a:r>
              <a:rPr lang="en-US" i="1" dirty="0"/>
              <a:t>epoch time</a:t>
            </a:r>
            <a:r>
              <a:rPr lang="en-US" dirty="0"/>
              <a:t>, </a:t>
            </a:r>
            <a:r>
              <a:rPr lang="en-US" i="1" dirty="0"/>
              <a:t>hours</a:t>
            </a:r>
            <a:r>
              <a:rPr lang="en-US" dirty="0"/>
              <a:t> (since 00 UTC on day), </a:t>
            </a:r>
            <a:r>
              <a:rPr lang="en-US" i="1" dirty="0" err="1"/>
              <a:t>lat</a:t>
            </a:r>
            <a:r>
              <a:rPr lang="en-US" dirty="0"/>
              <a:t>, </a:t>
            </a:r>
            <a:r>
              <a:rPr lang="en-US" i="1" dirty="0" err="1"/>
              <a:t>lon</a:t>
            </a:r>
            <a:r>
              <a:rPr lang="en-US" dirty="0"/>
              <a:t>, </a:t>
            </a:r>
            <a:r>
              <a:rPr lang="en-US" i="1" dirty="0"/>
              <a:t>alt</a:t>
            </a:r>
            <a:r>
              <a:rPr lang="en-US" dirty="0"/>
              <a:t>, </a:t>
            </a:r>
            <a:r>
              <a:rPr lang="en-US" i="1" dirty="0"/>
              <a:t>SNR</a:t>
            </a:r>
            <a:r>
              <a:rPr lang="en-US" dirty="0"/>
              <a:t>, </a:t>
            </a:r>
            <a:r>
              <a:rPr lang="en-US" i="1" dirty="0"/>
              <a:t>height</a:t>
            </a:r>
            <a:r>
              <a:rPr lang="en-US" dirty="0"/>
              <a:t> (AGL above DWL)</a:t>
            </a:r>
          </a:p>
          <a:p>
            <a:pPr lvl="1"/>
            <a:r>
              <a:rPr lang="en-US" dirty="0"/>
              <a:t>Stare files will include </a:t>
            </a:r>
            <a:r>
              <a:rPr lang="en-US" i="1" dirty="0"/>
              <a:t>w</a:t>
            </a:r>
            <a:r>
              <a:rPr lang="en-US" dirty="0"/>
              <a:t> (m s</a:t>
            </a:r>
            <a:r>
              <a:rPr lang="en-US" baseline="30000" dirty="0"/>
              <a:t>–1</a:t>
            </a:r>
            <a:r>
              <a:rPr lang="en-US" dirty="0"/>
              <a:t>; vertical velocity) &amp; </a:t>
            </a:r>
            <a:r>
              <a:rPr lang="en-US" i="1" dirty="0"/>
              <a:t>attenuated backscatter </a:t>
            </a:r>
            <a:r>
              <a:rPr lang="en-US" dirty="0"/>
              <a:t>(m</a:t>
            </a:r>
            <a:r>
              <a:rPr lang="en-US" baseline="30000" dirty="0"/>
              <a:t>–1</a:t>
            </a:r>
            <a:r>
              <a:rPr lang="en-US" dirty="0"/>
              <a:t> </a:t>
            </a:r>
            <a:r>
              <a:rPr lang="en-US" dirty="0" err="1"/>
              <a:t>sr</a:t>
            </a:r>
            <a:r>
              <a:rPr lang="en-US" baseline="30000" dirty="0"/>
              <a:t>–1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VAD files will include 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 (as retrieved from VAD technique), </a:t>
            </a:r>
            <a:r>
              <a:rPr lang="en-US" i="1" dirty="0"/>
              <a:t>horizontal wind speed</a:t>
            </a:r>
            <a:r>
              <a:rPr lang="en-US" dirty="0"/>
              <a:t>, </a:t>
            </a:r>
            <a:r>
              <a:rPr lang="en-US" i="1" dirty="0"/>
              <a:t>horizontal wind direction</a:t>
            </a:r>
            <a:r>
              <a:rPr lang="en-US" dirty="0"/>
              <a:t>, </a:t>
            </a:r>
            <a:r>
              <a:rPr lang="en-US" i="1" dirty="0"/>
              <a:t>RMS</a:t>
            </a:r>
            <a:r>
              <a:rPr lang="en-US" dirty="0"/>
              <a:t> (m s</a:t>
            </a:r>
            <a:r>
              <a:rPr lang="en-US" baseline="30000" dirty="0"/>
              <a:t>–1</a:t>
            </a:r>
            <a:r>
              <a:rPr lang="en-US" dirty="0"/>
              <a:t>; root mean square error of derived radial velocity compared to observed radial velocity) &amp;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baseline="30000" dirty="0"/>
              <a:t> </a:t>
            </a:r>
            <a:r>
              <a:rPr lang="en-US" dirty="0"/>
              <a:t>(coefficient of determination comparing derived radial velocity to observed radial velocity; gives measure of wind field homogeneity)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2997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27B4-28DD-352C-3291-F0DC40EF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iMet-4-AB 403 MHz sondes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0BB1-CFC2-2996-4ED5-CC63014D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7"/>
            <a:ext cx="9144000" cy="54959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Operation strategy</a:t>
            </a:r>
          </a:p>
          <a:p>
            <a:pPr lvl="1"/>
            <a:r>
              <a:rPr lang="en-US" dirty="0"/>
              <a:t>60-90 min radiosonde launches at fixed DWL location coordinated with other profiling teams typically beginning 4 hours prior to T-0</a:t>
            </a:r>
          </a:p>
          <a:p>
            <a:pPr lvl="1"/>
            <a:r>
              <a:rPr lang="en-US" dirty="0"/>
              <a:t>Launch frequency typically increased as convection approached but launches became less coordinated between teams</a:t>
            </a:r>
          </a:p>
          <a:p>
            <a:pPr lvl="1"/>
            <a:r>
              <a:rPr lang="en-US" dirty="0"/>
              <a:t>Balloons filled to target median ascent rates 3-5 m s</a:t>
            </a:r>
            <a:r>
              <a:rPr lang="en-US" baseline="30000" dirty="0"/>
              <a:t>–1</a:t>
            </a:r>
          </a:p>
          <a:p>
            <a:r>
              <a:rPr lang="en-US" dirty="0"/>
              <a:t>QC complete; need to upload data</a:t>
            </a:r>
          </a:p>
          <a:p>
            <a:pPr lvl="1"/>
            <a:r>
              <a:rPr lang="en-US" dirty="0"/>
              <a:t>S</a:t>
            </a:r>
            <a:r>
              <a:rPr lang="en-US"/>
              <a:t>imilar </a:t>
            </a:r>
            <a:r>
              <a:rPr lang="en-US" dirty="0"/>
              <a:t>to year 1 process</a:t>
            </a:r>
          </a:p>
          <a:p>
            <a:pPr lvl="1"/>
            <a:r>
              <a:rPr lang="en-US" dirty="0"/>
              <a:t>Automatic processing of raw sonde data by </a:t>
            </a:r>
            <a:r>
              <a:rPr lang="en-US" dirty="0" err="1"/>
              <a:t>iMetOS</a:t>
            </a:r>
            <a:r>
              <a:rPr lang="en-US" dirty="0"/>
              <a:t>-II software; resampled to 5-s resolution</a:t>
            </a:r>
          </a:p>
          <a:p>
            <a:pPr lvl="1"/>
            <a:r>
              <a:rPr lang="en-US" dirty="0"/>
              <a:t>QC for inconsistent heights, temp/dew, and wind data. Data removed if balloon was descending.</a:t>
            </a:r>
          </a:p>
          <a:p>
            <a:pPr lvl="1"/>
            <a:r>
              <a:rPr lang="en-US" dirty="0"/>
              <a:t>3 CSV text files for each launch (primary format, SPC/</a:t>
            </a:r>
            <a:r>
              <a:rPr lang="en-US" dirty="0" err="1"/>
              <a:t>SHARPPy</a:t>
            </a:r>
            <a:r>
              <a:rPr lang="en-US" dirty="0"/>
              <a:t> format, and flight summary)</a:t>
            </a:r>
          </a:p>
          <a:p>
            <a:pPr lvl="1"/>
            <a:r>
              <a:rPr lang="en-US" dirty="0"/>
              <a:t>Primary format gives launch date/time, location, and elevation in header with: </a:t>
            </a:r>
            <a:r>
              <a:rPr lang="en-US" dirty="0" err="1"/>
              <a:t>lat</a:t>
            </a:r>
            <a:r>
              <a:rPr lang="en-US" dirty="0"/>
              <a:t>, </a:t>
            </a:r>
            <a:r>
              <a:rPr lang="en-US" dirty="0" err="1"/>
              <a:t>lon</a:t>
            </a:r>
            <a:r>
              <a:rPr lang="en-US" dirty="0"/>
              <a:t>, UTC time, height, pressure, temp, RH, dew, wind speed, wind direction, &amp; ascent rate</a:t>
            </a:r>
          </a:p>
        </p:txBody>
      </p:sp>
    </p:spTree>
    <p:extLst>
      <p:ext uri="{BB962C8B-B14F-4D97-AF65-F5344CB8AC3E}">
        <p14:creationId xmlns:p14="http://schemas.microsoft.com/office/powerpoint/2010/main" val="289533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27B4-28DD-352C-3291-F0DC40EF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iMet-4-AB 403 MHz sondes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0BB1-CFC2-2996-4ED5-CC63014D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7"/>
            <a:ext cx="9144000" cy="5495927"/>
          </a:xfrm>
        </p:spPr>
        <p:txBody>
          <a:bodyPr>
            <a:normAutofit/>
          </a:bodyPr>
          <a:lstStyle/>
          <a:p>
            <a:r>
              <a:rPr lang="en-US" dirty="0"/>
              <a:t>iMet-4 sondes tend to exhibit a low RH bias relative to surrounding surface data in some instances.</a:t>
            </a:r>
          </a:p>
          <a:p>
            <a:r>
              <a:rPr lang="en-US" dirty="0"/>
              <a:t>This has been examined in detail; bias is not systematic, but for some sondes dew points were 2-4°C lower than known calibrated sensors</a:t>
            </a:r>
          </a:p>
          <a:p>
            <a:r>
              <a:rPr lang="en-US" dirty="0"/>
              <a:t>Low bias was always within the uncertainty (5%) of the </a:t>
            </a:r>
            <a:r>
              <a:rPr lang="en-US" dirty="0" err="1"/>
              <a:t>iMet</a:t>
            </a:r>
            <a:r>
              <a:rPr lang="en-US" dirty="0"/>
              <a:t> RH sensor</a:t>
            </a:r>
          </a:p>
          <a:p>
            <a:r>
              <a:rPr lang="en-US" dirty="0"/>
              <a:t>During QC sonde data compared to surrounding surface datasets. Only a few flights had large discrepancies in surface dew points. These were adjusted by increasing the RH (≤ 5%) to better align with surrounding datasets.</a:t>
            </a:r>
          </a:p>
        </p:txBody>
      </p:sp>
    </p:spTree>
    <p:extLst>
      <p:ext uri="{BB962C8B-B14F-4D97-AF65-F5344CB8AC3E}">
        <p14:creationId xmlns:p14="http://schemas.microsoft.com/office/powerpoint/2010/main" val="394620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F821-2867-14DA-FEC2-4BD1B29F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90ED39-CF7C-1D18-4D86-5D92FB12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17867"/>
              </p:ext>
            </p:extLst>
          </p:nvPr>
        </p:nvGraphicFramePr>
        <p:xfrm>
          <a:off x="93133" y="1159933"/>
          <a:ext cx="89577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4791558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696625818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3975200850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927089118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994708021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49532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2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DWL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Soundings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0939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4C0655-9657-8A93-A803-E8866024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46638"/>
            <a:ext cx="9144000" cy="29931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the exception of IOP4, both sonde and DWL data (including VAD retrievals) are good to excellent quality.</a:t>
            </a:r>
          </a:p>
          <a:p>
            <a:r>
              <a:rPr lang="en-US" dirty="0"/>
              <a:t>IOP4 (TN Valley) exhibited persistent signal quality issues with the sondes and lower quality DWL data; VAD retrievals are of poorer quality compared to the other IOPs – needs to be fully investigated</a:t>
            </a:r>
          </a:p>
          <a:p>
            <a:r>
              <a:rPr lang="en-US" dirty="0" err="1">
                <a:sym typeface="Wingdings" pitchFamily="2" charset="2"/>
              </a:rPr>
              <a:t>iMet</a:t>
            </a:r>
            <a:r>
              <a:rPr lang="en-US" dirty="0">
                <a:sym typeface="Wingdings" pitchFamily="2" charset="2"/>
              </a:rPr>
              <a:t> sondes have transmission issues when lightning is nearby</a:t>
            </a:r>
          </a:p>
          <a:p>
            <a:pPr lvl="1"/>
            <a:r>
              <a:rPr lang="en-US" dirty="0">
                <a:sym typeface="Wingdings" pitchFamily="2" charset="2"/>
              </a:rPr>
              <a:t>Only an issue for a handful of sondes in year 2</a:t>
            </a:r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687D4B7-0401-09F4-5DF1-3C22E50A9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61122"/>
              </p:ext>
            </p:extLst>
          </p:nvPr>
        </p:nvGraphicFramePr>
        <p:xfrm>
          <a:off x="93133" y="2503285"/>
          <a:ext cx="89577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355">
                  <a:extLst>
                    <a:ext uri="{9D8B030D-6E8A-4147-A177-3AD203B41FA5}">
                      <a16:colId xmlns:a16="http://schemas.microsoft.com/office/drawing/2014/main" val="24791558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696625818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3975200850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2927089118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2994708021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792475361"/>
                    </a:ext>
                  </a:extLst>
                </a:gridCol>
                <a:gridCol w="1142063">
                  <a:extLst>
                    <a:ext uri="{9D8B030D-6E8A-4147-A177-3AD203B41FA5}">
                      <a16:colId xmlns:a16="http://schemas.microsoft.com/office/drawing/2014/main" val="249532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2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DWL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9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Soundings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0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7D154A-2FD5-9C6F-96C5-A712FF2603F3}"/>
              </a:ext>
            </a:extLst>
          </p:cNvPr>
          <p:cNvSpPr txBox="1"/>
          <p:nvPr/>
        </p:nvSpPr>
        <p:spPr>
          <a:xfrm>
            <a:off x="0" y="160867"/>
            <a:ext cx="1438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IOP3</a:t>
            </a:r>
          </a:p>
          <a:p>
            <a:r>
              <a:rPr lang="en-US" sz="2400" b="1" dirty="0"/>
              <a:t>Oak Grove, LA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8B7130-BB91-1ACF-2F5B-ADD3D070D55D}"/>
              </a:ext>
            </a:extLst>
          </p:cNvPr>
          <p:cNvGrpSpPr/>
          <p:nvPr/>
        </p:nvGrpSpPr>
        <p:grpSpPr>
          <a:xfrm>
            <a:off x="1438477" y="75828"/>
            <a:ext cx="7705523" cy="6529443"/>
            <a:chOff x="1716180" y="470043"/>
            <a:chExt cx="7442428" cy="6119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4A4F31-48B6-8CCC-5499-9C6549AF6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180" y="3318553"/>
              <a:ext cx="7442428" cy="327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953D3D-DDBE-3EF2-9219-FCD626F9C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854" b="25568"/>
            <a:stretch/>
          </p:blipFill>
          <p:spPr>
            <a:xfrm>
              <a:off x="5339791" y="470043"/>
              <a:ext cx="3818817" cy="28485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971F19-C817-5BE1-DE05-BBCD0E37F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0854" b="25568"/>
            <a:stretch/>
          </p:blipFill>
          <p:spPr>
            <a:xfrm>
              <a:off x="1716180" y="470043"/>
              <a:ext cx="3818817" cy="284851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A1278-B349-ACCE-7D81-0472E692C276}"/>
              </a:ext>
            </a:extLst>
          </p:cNvPr>
          <p:cNvSpPr txBox="1"/>
          <p:nvPr/>
        </p:nvSpPr>
        <p:spPr>
          <a:xfrm>
            <a:off x="-1" y="3669181"/>
            <a:ext cx="1438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DWL VAD Derived Helicity + Sonde Helicity</a:t>
            </a:r>
          </a:p>
        </p:txBody>
      </p:sp>
    </p:spTree>
    <p:extLst>
      <p:ext uri="{BB962C8B-B14F-4D97-AF65-F5344CB8AC3E}">
        <p14:creationId xmlns:p14="http://schemas.microsoft.com/office/powerpoint/2010/main" val="131377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658</Words>
  <Application>Microsoft Macintosh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PERiLS Year 2 ULM Doppler Wind LiDAR (DWL)  + Sounding Data Update</vt:lpstr>
      <vt:lpstr>Halo Photonics Streamline XR DWL</vt:lpstr>
      <vt:lpstr>iMet-4-AB 403 MHz sondes</vt:lpstr>
      <vt:lpstr>iMet-4-AB 403 MHz sondes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PERiLS Year 1 ULM LiDAR + Sounding Data Update</dc:title>
  <dc:creator>Todd Murphy</dc:creator>
  <cp:lastModifiedBy>Todd Murphy</cp:lastModifiedBy>
  <cp:revision>34</cp:revision>
  <dcterms:created xsi:type="dcterms:W3CDTF">2022-10-20T14:34:48Z</dcterms:created>
  <dcterms:modified xsi:type="dcterms:W3CDTF">2023-11-15T17:41:08Z</dcterms:modified>
</cp:coreProperties>
</file>