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6B8CE26-FA57-4429-9FC5-DBED614C346B}">
  <a:tblStyle styleId="{36B8CE26-FA57-4429-9FC5-DBED614C34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F555365C-4153-4198-8076-6289B891D458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9bd4fd8048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9bd4fd8048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9bd4fd804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9bd4fd804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9bd4fd804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9bd4fd804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9bc6ed159c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**Show what different sensors-resolutions give you</a:t>
            </a:r>
            <a:endParaRPr/>
          </a:p>
        </p:txBody>
      </p:sp>
      <p:sp>
        <p:nvSpPr>
          <p:cNvPr id="64" name="Google Shape;64;g29bc6ed159c_0_1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9bc6ed159c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9bc6ed159c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9bd4fd804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9bd4fd804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9bd4fd804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9bd4fd804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9bd4fd804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9bd4fd804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bd4fd8048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9bd4fd8048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9bd4fd8048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9bd4fd8048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3.jpg"/><Relationship Id="rId5" Type="http://schemas.openxmlformats.org/officeDocument/2006/relationships/image" Target="../media/image11.jpg"/><Relationship Id="rId6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82825" y="744575"/>
            <a:ext cx="8649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PERiLS Damage Surveys: High Resolution Data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742925" y="2846325"/>
            <a:ext cx="5789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Melissa Wagner, Michael Coniglio,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Erik Rasmussen, Dominic Candela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9725" y="2657200"/>
            <a:ext cx="3998575" cy="246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720" y="2657212"/>
            <a:ext cx="3802542" cy="248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9737" y="85475"/>
            <a:ext cx="3998551" cy="24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825" y="178945"/>
            <a:ext cx="3888325" cy="239281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/>
          <p:nvPr/>
        </p:nvSpPr>
        <p:spPr>
          <a:xfrm>
            <a:off x="370425" y="348000"/>
            <a:ext cx="31773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PERiLS IOP 4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Drummond, TN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46" name="Google Shape;146;p22"/>
          <p:cNvSpPr txBox="1"/>
          <p:nvPr/>
        </p:nvSpPr>
        <p:spPr>
          <a:xfrm>
            <a:off x="4648150" y="128550"/>
            <a:ext cx="2832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Waynesboro-Hohenwald, TN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370425" y="2721050"/>
            <a:ext cx="19221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Wynne, AR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4572000" y="2721050"/>
            <a:ext cx="19221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Little Rock, AR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370425" y="85475"/>
            <a:ext cx="19221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Skysat Imagery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Availability</a:t>
            </a:r>
            <a:endParaRPr/>
          </a:p>
        </p:txBody>
      </p:sp>
      <p:sp>
        <p:nvSpPr>
          <p:cNvPr id="155" name="Google Shape;155;p23"/>
          <p:cNvSpPr txBox="1"/>
          <p:nvPr>
            <p:ph idx="1" type="body"/>
          </p:nvPr>
        </p:nvSpPr>
        <p:spPr>
          <a:xfrm>
            <a:off x="311700" y="1164650"/>
            <a:ext cx="4137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Data processed - </a:t>
            </a:r>
            <a:r>
              <a:rPr lang="en">
                <a:solidFill>
                  <a:schemeClr val="dk1"/>
                </a:solidFill>
              </a:rPr>
              <a:t>Quality</a:t>
            </a:r>
            <a:r>
              <a:rPr lang="en">
                <a:solidFill>
                  <a:schemeClr val="dk1"/>
                </a:solidFill>
              </a:rPr>
              <a:t> Control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Exploring best methods for archival &amp; sharing per NOAA data policies (large datasets)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Contact: melissa.a.wagner@noaa.gov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6" name="Google Shape;15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8700" y="1017725"/>
            <a:ext cx="4515748" cy="2540099"/>
          </a:xfrm>
          <a:prstGeom prst="rect">
            <a:avLst/>
          </a:prstGeom>
          <a:noFill/>
          <a:ln cap="flat" cmpd="sng" w="635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7" name="Google Shape;157;p23"/>
          <p:cNvSpPr txBox="1"/>
          <p:nvPr/>
        </p:nvSpPr>
        <p:spPr>
          <a:xfrm>
            <a:off x="4448625" y="3717475"/>
            <a:ext cx="4515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Higgins Hollow TN - PERiLS IOP 4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Collection High-Resolution Imagery</a:t>
            </a:r>
            <a:endParaRPr/>
          </a:p>
        </p:txBody>
      </p:sp>
      <p:graphicFrame>
        <p:nvGraphicFramePr>
          <p:cNvPr id="61" name="Google Shape;61;p14"/>
          <p:cNvGraphicFramePr/>
          <p:nvPr/>
        </p:nvGraphicFramePr>
        <p:xfrm>
          <a:off x="527850" y="1306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{36B8CE26-FA57-4429-9FC5-DBED614C346B}</a:tableStyleId>
              </a:tblPr>
              <a:tblGrid>
                <a:gridCol w="984175"/>
                <a:gridCol w="994350"/>
                <a:gridCol w="1476350"/>
                <a:gridCol w="1340875"/>
                <a:gridCol w="1006025"/>
                <a:gridCol w="1006025"/>
                <a:gridCol w="11152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Platform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Sensor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Utility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Spatial Resolution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Spectral Bands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Data Format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Data Products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Skydio 2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Sony IMX577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Video storm damage; determine path extent; access remote or impassable areas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&lt; 3 cm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Blue, Green, Red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Mp4, lrv</a:t>
                      </a:r>
                      <a:br>
                        <a:rPr lang="en" sz="1100">
                          <a:solidFill>
                            <a:schemeClr val="dk1"/>
                          </a:solidFill>
                        </a:rPr>
                      </a:br>
                      <a:r>
                        <a:rPr lang="en" sz="1100">
                          <a:solidFill>
                            <a:schemeClr val="dk1"/>
                          </a:solidFill>
                        </a:rPr>
                        <a:t>(visible)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Video, Still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Trinity F90+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Sony UMC-R10C, Micasense RedEdgeMX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Map storm damage (visible,  multispectral)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3 cm (visible)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8 cm (multispectral)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Blue, Green, Red, Red-Edge, NIR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Tiff</a:t>
                      </a:r>
                      <a:br>
                        <a:rPr lang="en" sz="1100">
                          <a:solidFill>
                            <a:schemeClr val="dk1"/>
                          </a:solidFill>
                        </a:rPr>
                      </a:br>
                      <a:r>
                        <a:rPr lang="en" sz="1100">
                          <a:solidFill>
                            <a:schemeClr val="dk1"/>
                          </a:solidFill>
                        </a:rPr>
                        <a:t>(visible, multispectral)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Orthomosaic, Point Clouds,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Digital</a:t>
                      </a:r>
                      <a:r>
                        <a:rPr lang="en" sz="1100">
                          <a:solidFill>
                            <a:schemeClr val="dk1"/>
                          </a:solidFill>
                        </a:rPr>
                        <a:t> Surface Models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SkySat 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(satellite)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PlanetScope series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High-resolution imagery of entire tornado track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50 cm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Blue, Green, Red, NIR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Tiff</a:t>
                      </a:r>
                      <a:br>
                        <a:rPr lang="en" sz="1100">
                          <a:solidFill>
                            <a:schemeClr val="dk1"/>
                          </a:solidFill>
                        </a:rPr>
                      </a:br>
                      <a:r>
                        <a:rPr lang="en" sz="1100">
                          <a:solidFill>
                            <a:schemeClr val="dk1"/>
                          </a:solidFill>
                        </a:rPr>
                        <a:t>(visible, multispectral)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Orthomosaic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(visible, multispectral)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6104934" y="4814303"/>
            <a:ext cx="1600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753035" y="90790"/>
            <a:ext cx="74814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</a:rPr>
              <a:t>Systems: UAS Platforms Equipment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descr="http://upload.wikimedia.org/wikipedia/commons/thumb/7/79/NOAA_logo.svg/2000px-NOAA_logo.svg.png" id="68" name="Google Shape;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38984" y="113128"/>
            <a:ext cx="500062" cy="5000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upload.wikimedia.org/wikipedia/commons/b/bc/US-DeptOfCommerce-Seal.png" id="69" name="Google Shape;6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9400" y="108743"/>
            <a:ext cx="503635" cy="5036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0" name="Google Shape;70;p15"/>
          <p:cNvGraphicFramePr/>
          <p:nvPr/>
        </p:nvGraphicFramePr>
        <p:xfrm>
          <a:off x="467789" y="306314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{F555365C-4153-4198-8076-6289B891D458}</a:tableStyleId>
              </a:tblPr>
              <a:tblGrid>
                <a:gridCol w="974850"/>
                <a:gridCol w="780175"/>
                <a:gridCol w="1355575"/>
                <a:gridCol w="1490675"/>
                <a:gridCol w="937400"/>
                <a:gridCol w="722000"/>
                <a:gridCol w="615150"/>
                <a:gridCol w="733325"/>
                <a:gridCol w="599250"/>
              </a:tblGrid>
              <a:tr h="3429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UAS</a:t>
                      </a:r>
                      <a:endParaRPr b="0" i="0" sz="12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Platform T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ype</a:t>
                      </a:r>
                      <a:endParaRPr b="0" i="0" sz="12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Sensor</a:t>
                      </a:r>
                      <a:endParaRPr b="0" i="0" sz="12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Utility</a:t>
                      </a:r>
                      <a:endParaRPr b="0" i="0" sz="12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Data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Type</a:t>
                      </a:r>
                      <a:endParaRPr sz="12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Data Format</a:t>
                      </a:r>
                      <a:endParaRPr b="0" i="0" sz="12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Flight Time</a:t>
                      </a:r>
                      <a:endParaRPr sz="12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Wind Tolerance</a:t>
                      </a:r>
                      <a:endParaRPr b="0" i="0" sz="12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Range</a:t>
                      </a:r>
                      <a:endParaRPr b="0" i="0" sz="12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Skydio 2</a:t>
                      </a:r>
                      <a:endParaRPr b="0" i="0"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Quadcopter</a:t>
                      </a:r>
                      <a:endParaRPr b="0" i="0"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Sony IMX577</a:t>
                      </a:r>
                      <a:endParaRPr b="0" i="0"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Video storm damage; determine path extent; access remote </a:t>
                      </a:r>
                      <a:r>
                        <a:rPr lang="en" sz="1100">
                          <a:solidFill>
                            <a:schemeClr val="dk1"/>
                          </a:solidFill>
                        </a:rPr>
                        <a:t>areas</a:t>
                      </a:r>
                      <a:endParaRPr b="0" i="0"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4K Video, Stills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mp4</a:t>
                      </a:r>
                      <a:endParaRPr b="0" i="0"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23 min</a:t>
                      </a:r>
                      <a:endParaRPr b="0" i="0"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11.2 m/s</a:t>
                      </a:r>
                      <a:endParaRPr b="0" i="0"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3.5 km</a:t>
                      </a:r>
                      <a:endParaRPr b="0" i="0"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Quantum </a:t>
                      </a:r>
                      <a:b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Trinity F90+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Fixed-wing (VTOL)</a:t>
                      </a:r>
                      <a:endParaRPr b="0" i="0"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Sony UMC-R10C</a:t>
                      </a:r>
                      <a:b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Micasense RedEdgeMX</a:t>
                      </a:r>
                      <a:endParaRPr b="0" i="0"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Map storm damage (visible,  multispectral)</a:t>
                      </a:r>
                      <a:endParaRPr b="0" i="0"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Orthos, Point Clouds, DSM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Tiff, las, jpg</a:t>
                      </a:r>
                      <a:endParaRPr b="0" i="0"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90 min</a:t>
                      </a:r>
                      <a:endParaRPr b="0" i="0"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 m/s</a:t>
                      </a:r>
                      <a:endParaRPr b="0" i="0"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7.5 km</a:t>
                      </a:r>
                      <a:endParaRPr b="0" i="0" sz="11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8650" marB="0" marR="8650" marL="86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71" name="Google Shape;7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57096" y="787697"/>
            <a:ext cx="2770508" cy="192739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4846602" y="2400975"/>
            <a:ext cx="8490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Skydio 2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lane flying in the sky&#10;&#10;Description automatically generated with medium confidence" id="73" name="Google Shape;73;p15"/>
          <p:cNvPicPr preferRelativeResize="0"/>
          <p:nvPr/>
        </p:nvPicPr>
        <p:blipFill rotWithShape="1">
          <a:blip r:embed="rId6">
            <a:alphaModFix/>
          </a:blip>
          <a:srcRect b="27650" l="25513" r="20479" t="26010"/>
          <a:stretch/>
        </p:blipFill>
        <p:spPr>
          <a:xfrm>
            <a:off x="1233905" y="780353"/>
            <a:ext cx="3394914" cy="1934733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247902" y="2352251"/>
            <a:ext cx="1041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Trinity F90+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250" y="71050"/>
            <a:ext cx="6155551" cy="500140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4302500" y="255950"/>
            <a:ext cx="28764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UAS Damage Surveys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PERiLS 2023 IOP 1 - Smithville MS (&amp; Ripley, MS)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325" y="1064950"/>
            <a:ext cx="5674373" cy="38679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/>
          <p:nvPr/>
        </p:nvSpPr>
        <p:spPr>
          <a:xfrm rot="-1923183">
            <a:off x="2339762" y="2781662"/>
            <a:ext cx="5161068" cy="1353883"/>
          </a:xfrm>
          <a:prstGeom prst="frame">
            <a:avLst>
              <a:gd fmla="val 5248" name="adj1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 txBox="1"/>
          <p:nvPr/>
        </p:nvSpPr>
        <p:spPr>
          <a:xfrm>
            <a:off x="2073225" y="2463300"/>
            <a:ext cx="19221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Skysat Imagery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0" y="1693875"/>
            <a:ext cx="17907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UAS Videos (No Mapping) Skysat Imagery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0" name="Google Shape;90;p17"/>
          <p:cNvSpPr/>
          <p:nvPr/>
        </p:nvSpPr>
        <p:spPr>
          <a:xfrm rot="-1956276">
            <a:off x="3398575" y="2820748"/>
            <a:ext cx="158118" cy="57271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PERiLS 2023 IOP 2 - Altheimer and Carthage AR</a:t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D</a:t>
            </a:r>
            <a:r>
              <a:rPr b="1" lang="en" sz="1600">
                <a:solidFill>
                  <a:schemeClr val="dk1"/>
                </a:solidFill>
              </a:rPr>
              <a:t>ata</a:t>
            </a:r>
            <a:r>
              <a:rPr lang="en" sz="1600">
                <a:solidFill>
                  <a:schemeClr val="dk1"/>
                </a:solidFill>
              </a:rPr>
              <a:t>: UAS videos (Skydio 4K resolution), UAS Mapping, satellite (Skysat) imagery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Locations</a:t>
            </a:r>
            <a:r>
              <a:rPr lang="en" sz="1600">
                <a:solidFill>
                  <a:schemeClr val="dk1"/>
                </a:solidFill>
              </a:rPr>
              <a:t>:  Carthage, AR; Atheimer, AR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Land Cover Characteristics</a:t>
            </a:r>
            <a:r>
              <a:rPr lang="en" sz="1600">
                <a:solidFill>
                  <a:schemeClr val="dk1"/>
                </a:solidFill>
              </a:rPr>
              <a:t>: Forest (logging/natural), trees (breaks), open fields (agricultural), rural structures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Notes: 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Altheimer, AR: minimal damage observed mostly in tree breaks. Mapped one section (multispectral data).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Carthage, AR: tree damage (breaks and falls) observed in logged/forested area (satellite imagery and UAS videos)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513" y="0"/>
            <a:ext cx="783183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212121"/>
                </a:solidFill>
              </a:rPr>
              <a:t> </a:t>
            </a:r>
            <a:r>
              <a:rPr lang="en" sz="2800">
                <a:solidFill>
                  <a:srgbClr val="FFFFFF"/>
                </a:solidFill>
              </a:rPr>
              <a:t>PERiLS IOP 3 Rolling Fork, MS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918263" y="1182960"/>
            <a:ext cx="27075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Focused on open fields </a:t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‘Ground Scours’</a:t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Land Cover transitions</a:t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3573777" y="3679662"/>
            <a:ext cx="1300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UAS mapping </a:t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" name="Google Shape;105;p19"/>
          <p:cNvCxnSpPr/>
          <p:nvPr/>
        </p:nvCxnSpPr>
        <p:spPr>
          <a:xfrm rot="10800000">
            <a:off x="3137120" y="3760267"/>
            <a:ext cx="321600" cy="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06" name="Google Shape;106;p19"/>
          <p:cNvSpPr txBox="1"/>
          <p:nvPr/>
        </p:nvSpPr>
        <p:spPr>
          <a:xfrm>
            <a:off x="5515244" y="2588206"/>
            <a:ext cx="1300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UAS mapping </a:t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" name="Google Shape;107;p19"/>
          <p:cNvCxnSpPr/>
          <p:nvPr/>
        </p:nvCxnSpPr>
        <p:spPr>
          <a:xfrm rot="10800000">
            <a:off x="5087363" y="2712711"/>
            <a:ext cx="321600" cy="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08" name="Google Shape;108;p19"/>
          <p:cNvSpPr txBox="1"/>
          <p:nvPr/>
        </p:nvSpPr>
        <p:spPr>
          <a:xfrm>
            <a:off x="2228956" y="4505297"/>
            <a:ext cx="1300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UAS mapping </a:t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" name="Google Shape;109;p19"/>
          <p:cNvCxnSpPr/>
          <p:nvPr/>
        </p:nvCxnSpPr>
        <p:spPr>
          <a:xfrm rot="10800000">
            <a:off x="1730875" y="4647653"/>
            <a:ext cx="321600" cy="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10" name="Google Shape;110;p19"/>
          <p:cNvSpPr/>
          <p:nvPr/>
        </p:nvSpPr>
        <p:spPr>
          <a:xfrm rot="-1923236">
            <a:off x="40233" y="2254376"/>
            <a:ext cx="9194160" cy="775124"/>
          </a:xfrm>
          <a:prstGeom prst="frame">
            <a:avLst>
              <a:gd fmla="val 5248" name="adj1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9"/>
          <p:cNvSpPr txBox="1"/>
          <p:nvPr/>
        </p:nvSpPr>
        <p:spPr>
          <a:xfrm>
            <a:off x="7221900" y="1629450"/>
            <a:ext cx="19221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Skysat Imagery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112" name="Google Shape;112;p19"/>
          <p:cNvCxnSpPr/>
          <p:nvPr/>
        </p:nvCxnSpPr>
        <p:spPr>
          <a:xfrm rot="10800000">
            <a:off x="6853095" y="1844567"/>
            <a:ext cx="321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825" y="85457"/>
            <a:ext cx="3888325" cy="2486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4850" y="85478"/>
            <a:ext cx="3888325" cy="248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825" y="2657225"/>
            <a:ext cx="3888325" cy="248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7701" y="2633462"/>
            <a:ext cx="3962623" cy="25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/>
        </p:nvSpPr>
        <p:spPr>
          <a:xfrm>
            <a:off x="370425" y="348000"/>
            <a:ext cx="31773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PERiLS IOP 3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Rolling Fork, MS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4648150" y="128550"/>
            <a:ext cx="19221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Winona</a:t>
            </a:r>
            <a:r>
              <a:rPr lang="en" sz="1600">
                <a:solidFill>
                  <a:schemeClr val="dk1"/>
                </a:solidFill>
              </a:rPr>
              <a:t>, MS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370425" y="2721050"/>
            <a:ext cx="19221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Amory</a:t>
            </a:r>
            <a:r>
              <a:rPr lang="en" sz="1600">
                <a:solidFill>
                  <a:schemeClr val="dk1"/>
                </a:solidFill>
              </a:rPr>
              <a:t>, MS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4572000" y="2721050"/>
            <a:ext cx="19221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Wheeler</a:t>
            </a:r>
            <a:r>
              <a:rPr lang="en" sz="1600">
                <a:solidFill>
                  <a:schemeClr val="dk1"/>
                </a:solidFill>
              </a:rPr>
              <a:t> MS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370425" y="85475"/>
            <a:ext cx="19221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Skysat Imagery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081" y="160876"/>
            <a:ext cx="8109856" cy="482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 txBox="1"/>
          <p:nvPr/>
        </p:nvSpPr>
        <p:spPr>
          <a:xfrm>
            <a:off x="1746487" y="2571739"/>
            <a:ext cx="173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UAS mapping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" name="Google Shape;132;p21"/>
          <p:cNvCxnSpPr/>
          <p:nvPr/>
        </p:nvCxnSpPr>
        <p:spPr>
          <a:xfrm>
            <a:off x="2175695" y="2941071"/>
            <a:ext cx="0" cy="3678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33" name="Google Shape;133;p21"/>
          <p:cNvSpPr txBox="1"/>
          <p:nvPr/>
        </p:nvSpPr>
        <p:spPr>
          <a:xfrm>
            <a:off x="6680440" y="2248451"/>
            <a:ext cx="173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UAS mapping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" name="Google Shape;134;p21"/>
          <p:cNvCxnSpPr/>
          <p:nvPr/>
        </p:nvCxnSpPr>
        <p:spPr>
          <a:xfrm rot="10800000">
            <a:off x="6943734" y="1959251"/>
            <a:ext cx="0" cy="2892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35" name="Google Shape;135;p21"/>
          <p:cNvSpPr txBox="1"/>
          <p:nvPr/>
        </p:nvSpPr>
        <p:spPr>
          <a:xfrm>
            <a:off x="835600" y="430100"/>
            <a:ext cx="7578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 PERiLS IOP 4 Waynesboro-Hohenwald, TN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36" name="Google Shape;136;p21"/>
          <p:cNvSpPr/>
          <p:nvPr/>
        </p:nvSpPr>
        <p:spPr>
          <a:xfrm rot="-1305523">
            <a:off x="-107731" y="2427619"/>
            <a:ext cx="9194262" cy="658532"/>
          </a:xfrm>
          <a:prstGeom prst="frame">
            <a:avLst>
              <a:gd fmla="val 5248" name="adj1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