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</p:sldMasterIdLst>
  <p:notesMasterIdLst>
    <p:notesMasterId r:id="rId19"/>
  </p:notesMasterIdLst>
  <p:sldIdLst>
    <p:sldId id="256" r:id="rId2"/>
    <p:sldId id="638" r:id="rId3"/>
    <p:sldId id="639" r:id="rId4"/>
    <p:sldId id="637" r:id="rId5"/>
    <p:sldId id="641" r:id="rId6"/>
    <p:sldId id="636" r:id="rId7"/>
    <p:sldId id="643" r:id="rId8"/>
    <p:sldId id="649" r:id="rId9"/>
    <p:sldId id="642" r:id="rId10"/>
    <p:sldId id="644" r:id="rId11"/>
    <p:sldId id="653" r:id="rId12"/>
    <p:sldId id="652" r:id="rId13"/>
    <p:sldId id="654" r:id="rId14"/>
    <p:sldId id="645" r:id="rId15"/>
    <p:sldId id="646" r:id="rId16"/>
    <p:sldId id="647" r:id="rId17"/>
    <p:sldId id="648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Gill Sans MT" panose="020B0502020104020203" pitchFamily="34" charset="77"/>
      <p:regular r:id="rId25"/>
      <p:bold r:id="rId26"/>
      <p:italic r:id="rId27"/>
      <p:boldItalic r:id="rId28"/>
    </p:embeddedFont>
    <p:embeddedFont>
      <p:font typeface="Univers Condensed" panose="020B0506020202050204" pitchFamily="34" charset="0"/>
      <p:regular r:id="rId29"/>
      <p:bold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D8208A-DF56-92FB-9054-6AA05ACEC4C0}" name="Matthew D Parker" initials="MDP" userId="S::mdparker@ncsu.edu::d10fbf61-667a-46c6-ac2a-b6c6d4e30c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AE"/>
    <a:srgbClr val="FF40FF"/>
    <a:srgbClr val="007F7F"/>
    <a:srgbClr val="00FFFF"/>
    <a:srgbClr val="000CFF"/>
    <a:srgbClr val="0432F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17"/>
    <p:restoredTop sz="96208"/>
  </p:normalViewPr>
  <p:slideViewPr>
    <p:cSldViewPr snapToGrid="0" snapToObjects="1">
      <p:cViewPr varScale="1">
        <p:scale>
          <a:sx n="119" d="100"/>
          <a:sy n="119" d="100"/>
        </p:scale>
        <p:origin x="11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BE912-2F01-6342-919B-64F06A43C695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C09C1-AD8D-A445-AA77-477FECE28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23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1608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4434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4833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9089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1066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7150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7027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9368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7835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5578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6724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0058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0430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386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4932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3b9071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243b907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0419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169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7200" y="900113"/>
            <a:ext cx="8229600" cy="10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457200" y="3022600"/>
            <a:ext cx="8229600" cy="31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201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457200" y="900113"/>
            <a:ext cx="8229600" cy="10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57200" y="1968500"/>
            <a:ext cx="4038600" cy="4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2"/>
          </p:nvPr>
        </p:nvSpPr>
        <p:spPr>
          <a:xfrm>
            <a:off x="4648200" y="1968500"/>
            <a:ext cx="4038600" cy="4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352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900113"/>
            <a:ext cx="8229600" cy="10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443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rtl="0">
              <a:spcBef>
                <a:spcPts val="48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42900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17500" rtl="0">
              <a:spcBef>
                <a:spcPts val="28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292100" rtl="0">
              <a:spcBef>
                <a:spcPts val="200"/>
              </a:spcBef>
              <a:spcAft>
                <a:spcPts val="0"/>
              </a:spcAft>
              <a:buSzPts val="1000"/>
              <a:buChar char="»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828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900113"/>
            <a:ext cx="8229600" cy="10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3022600"/>
            <a:ext cx="8229600" cy="31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0345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40.HEIC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HEIC"/><Relationship Id="rId5" Type="http://schemas.openxmlformats.org/officeDocument/2006/relationships/image" Target="../media/image38.jpe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400" y="6084277"/>
            <a:ext cx="2026369" cy="599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 descr="NSF Logo | NSF - National Science Found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827445"/>
            <a:ext cx="1025150" cy="10305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3E88F4-27EA-2DA7-338B-659571708622}"/>
              </a:ext>
            </a:extLst>
          </p:cNvPr>
          <p:cNvSpPr/>
          <p:nvPr/>
        </p:nvSpPr>
        <p:spPr>
          <a:xfrm>
            <a:off x="431800" y="975816"/>
            <a:ext cx="82296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A survey of </a:t>
            </a:r>
            <a:r>
              <a:rPr lang="en-US" sz="3200" dirty="0" err="1">
                <a:latin typeface="Gill Sans MT" panose="020B0502020104020203" pitchFamily="34" charset="0"/>
              </a:rPr>
              <a:t>PERiLS</a:t>
            </a:r>
            <a:r>
              <a:rPr lang="en-US" sz="3200" dirty="0">
                <a:latin typeface="Gill Sans MT" panose="020B0502020104020203" pitchFamily="34" charset="0"/>
              </a:rPr>
              <a:t> cold pools</a:t>
            </a:r>
          </a:p>
          <a:p>
            <a:pPr algn="ctr"/>
            <a:br>
              <a:rPr lang="en-US" sz="2800" dirty="0">
                <a:latin typeface="Gill Sans MT" panose="020B0502020104020203" pitchFamily="34" charset="0"/>
              </a:rPr>
            </a:br>
            <a:r>
              <a:rPr lang="en-US" sz="2000" dirty="0">
                <a:latin typeface="Gill Sans MT" panose="020B0502020104020203" pitchFamily="34" charset="0"/>
              </a:rPr>
              <a:t>Miranda Silcott</a:t>
            </a:r>
            <a:r>
              <a:rPr lang="en-US" sz="2000" baseline="30000" dirty="0">
                <a:latin typeface="Gill Sans MT" panose="020B0502020104020203" pitchFamily="34" charset="0"/>
              </a:rPr>
              <a:t>*</a:t>
            </a:r>
            <a:r>
              <a:rPr lang="en-US" sz="2000" dirty="0">
                <a:latin typeface="Gill Sans MT" panose="020B0502020104020203" pitchFamily="34" charset="0"/>
              </a:rPr>
              <a:t> and Matt Parker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Marine, Earth, &amp; Atmospheric Sciences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North Carolina State University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Raleigh, North Carolina</a:t>
            </a:r>
          </a:p>
          <a:p>
            <a:pPr algn="ctr"/>
            <a:endParaRPr lang="en-US" sz="1600" dirty="0">
              <a:latin typeface="Gill Sans MT" panose="020B0502020104020203" pitchFamily="34" charset="0"/>
            </a:endParaRP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*current affiliation: CIWRO/NSSL, Norman, OK</a:t>
            </a:r>
          </a:p>
          <a:p>
            <a:pPr algn="ctr"/>
            <a:endParaRPr lang="en-US" sz="1600" dirty="0">
              <a:latin typeface="Gill Sans MT" panose="020B0502020104020203" pitchFamily="34" charset="0"/>
            </a:endParaRPr>
          </a:p>
          <a:p>
            <a:pPr algn="ctr"/>
            <a:endParaRPr lang="en-US" sz="2000" dirty="0">
              <a:latin typeface="Gill Sans MT" panose="020B0502020104020203" pitchFamily="34" charset="0"/>
            </a:endParaRP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with collaborators:</a:t>
            </a:r>
          </a:p>
          <a:p>
            <a:pPr algn="ctr"/>
            <a:r>
              <a:rPr lang="en-US" sz="2000" dirty="0">
                <a:latin typeface="Gill Sans MT" panose="020B0502020104020203" pitchFamily="34" charset="0"/>
              </a:rPr>
              <a:t>Karen </a:t>
            </a:r>
            <a:r>
              <a:rPr lang="en-US" sz="2000" dirty="0" err="1">
                <a:latin typeface="Gill Sans MT" panose="020B0502020104020203" pitchFamily="34" charset="0"/>
              </a:rPr>
              <a:t>Kosiba</a:t>
            </a:r>
            <a:r>
              <a:rPr lang="en-US" sz="2000" dirty="0">
                <a:latin typeface="Gill Sans MT" panose="020B0502020104020203" pitchFamily="34" charset="0"/>
              </a:rPr>
              <a:t>, Steve Nesbitt, Jeff Trapp, Chris Weiss, Josh Wurman</a:t>
            </a:r>
          </a:p>
          <a:p>
            <a:pPr algn="ctr"/>
            <a:endParaRPr lang="en-US" sz="2000" dirty="0">
              <a:latin typeface="Gill Sans MT" panose="020B0502020104020203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C060477-C96B-6FCC-A761-7BE9E7EED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1" y="5104140"/>
            <a:ext cx="742526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u="sng" dirty="0">
                <a:latin typeface="Gill Sans MT" panose="020B0502020104020203" pitchFamily="34" charset="0"/>
              </a:rPr>
              <a:t>Acknowledgments:</a:t>
            </a:r>
            <a:r>
              <a:rPr lang="en-US" sz="1600" dirty="0">
                <a:latin typeface="Gill Sans MT" panose="020B0502020104020203" pitchFamily="34" charset="0"/>
              </a:rPr>
              <a:t> NSF grant  AGS-2020588; B. Coffer; G. </a:t>
            </a:r>
            <a:r>
              <a:rPr lang="en-US" sz="1600" dirty="0" err="1">
                <a:latin typeface="Gill Sans MT" panose="020B0502020104020203" pitchFamily="34" charset="0"/>
              </a:rPr>
              <a:t>Lackmann</a:t>
            </a:r>
            <a:r>
              <a:rPr lang="en-US" sz="1600" dirty="0">
                <a:latin typeface="Gill Sans MT" panose="020B0502020104020203" pitchFamily="34" charset="0"/>
              </a:rPr>
              <a:t>; S. </a:t>
            </a:r>
            <a:r>
              <a:rPr lang="en-US" sz="1600" dirty="0" err="1">
                <a:latin typeface="Gill Sans MT" panose="020B0502020104020203" pitchFamily="34" charset="0"/>
              </a:rPr>
              <a:t>Yuter</a:t>
            </a:r>
            <a:r>
              <a:rPr lang="en-US" sz="1600" dirty="0">
                <a:latin typeface="Gill Sans MT" panose="020B0502020104020203" pitchFamily="34" charset="0"/>
              </a:rPr>
              <a:t>; numerous students and technicians who worked on our teams in the field</a:t>
            </a:r>
          </a:p>
        </p:txBody>
      </p:sp>
      <p:pic>
        <p:nvPicPr>
          <p:cNvPr id="1026" name="Picture 2" descr="600+ &quot;Silcott&quot; profiles | LinkedIn">
            <a:extLst>
              <a:ext uri="{FF2B5EF4-FFF2-40B4-BE49-F238E27FC236}">
                <a16:creationId xmlns:a16="http://schemas.microsoft.com/office/drawing/2014/main" id="{974E7D74-E712-9C00-0C73-730DB1C9D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8" y="1877645"/>
            <a:ext cx="134620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0E97C1AD-D833-6658-C372-883DE850F7C4}"/>
              </a:ext>
            </a:extLst>
          </p:cNvPr>
          <p:cNvSpPr txBox="1"/>
          <p:nvPr/>
        </p:nvSpPr>
        <p:spPr>
          <a:xfrm>
            <a:off x="2734733" y="25398"/>
            <a:ext cx="6383866" cy="4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CASE-BY-CASE: SURFACE PARAMETERS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F0502020204030204" pitchFamily="34" charset="0"/>
              <a:ea typeface="Calibri"/>
              <a:cs typeface="Univers Condensed" panose="020F0502020204030204" pitchFamily="34" charset="0"/>
              <a:sym typeface="Calibri"/>
            </a:endParaRPr>
          </a:p>
        </p:txBody>
      </p:sp>
      <p:pic>
        <p:nvPicPr>
          <p:cNvPr id="28" name="Google Shape;90;p16">
            <a:extLst>
              <a:ext uri="{FF2B5EF4-FFF2-40B4-BE49-F238E27FC236}">
                <a16:creationId xmlns:a16="http://schemas.microsoft.com/office/drawing/2014/main" id="{D8BCD9FC-154F-4478-268A-DAED907BCA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4961" b="4952"/>
          <a:stretch/>
        </p:blipFill>
        <p:spPr>
          <a:xfrm>
            <a:off x="0" y="3662507"/>
            <a:ext cx="4250689" cy="320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7;p16">
            <a:extLst>
              <a:ext uri="{FF2B5EF4-FFF2-40B4-BE49-F238E27FC236}">
                <a16:creationId xmlns:a16="http://schemas.microsoft.com/office/drawing/2014/main" id="{C999D46D-0423-AFCE-64B6-BF09E7C89D3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6265" b="5367"/>
          <a:stretch/>
        </p:blipFill>
        <p:spPr>
          <a:xfrm>
            <a:off x="4673632" y="838953"/>
            <a:ext cx="4311509" cy="288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;p16">
            <a:extLst>
              <a:ext uri="{FF2B5EF4-FFF2-40B4-BE49-F238E27FC236}">
                <a16:creationId xmlns:a16="http://schemas.microsoft.com/office/drawing/2014/main" id="{218F9167-CDEF-1D8D-92B4-1B7F7B76C87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6442" b="5649"/>
          <a:stretch/>
        </p:blipFill>
        <p:spPr>
          <a:xfrm>
            <a:off x="0" y="871227"/>
            <a:ext cx="4480560" cy="286153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6069B0-5449-1D98-410A-BD4244DA0F51}"/>
              </a:ext>
            </a:extLst>
          </p:cNvPr>
          <p:cNvSpPr txBox="1"/>
          <p:nvPr/>
        </p:nvSpPr>
        <p:spPr>
          <a:xfrm>
            <a:off x="3131287" y="890047"/>
            <a:ext cx="92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b="1" dirty="0">
                <a:solidFill>
                  <a:schemeClr val="tx1"/>
                </a:solidFill>
                <a:latin typeface="Gill Sans MT" panose="020B0502020104020203" pitchFamily="34" charset="77"/>
              </a:rPr>
              <a:t>∆T</a:t>
            </a:r>
            <a:r>
              <a:rPr lang="en-US" b="1" dirty="0">
                <a:solidFill>
                  <a:schemeClr val="tx1"/>
                </a:solidFill>
                <a:latin typeface="Gill Sans MT" panose="020B0502020104020203" pitchFamily="34" charset="77"/>
              </a:rPr>
              <a:t> (K)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E3CE17-2344-5576-C78C-B80356E1348D}"/>
              </a:ext>
            </a:extLst>
          </p:cNvPr>
          <p:cNvSpPr txBox="1"/>
          <p:nvPr/>
        </p:nvSpPr>
        <p:spPr>
          <a:xfrm>
            <a:off x="7628375" y="883797"/>
            <a:ext cx="93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b="1" dirty="0">
                <a:latin typeface="Gill Sans MT" panose="020B0502020104020203" pitchFamily="34" charset="77"/>
              </a:rPr>
              <a:t>∆</a:t>
            </a:r>
            <a:r>
              <a:rPr lang="en" b="1" dirty="0" err="1">
                <a:latin typeface="Gill Sans MT" panose="020B0502020104020203" pitchFamily="34" charset="77"/>
              </a:rPr>
              <a:t>θ</a:t>
            </a:r>
            <a:r>
              <a:rPr lang="en" b="1" baseline="-25000" dirty="0" err="1">
                <a:latin typeface="Gill Sans MT" panose="020B0502020104020203" pitchFamily="34" charset="77"/>
              </a:rPr>
              <a:t>e</a:t>
            </a:r>
            <a:r>
              <a:rPr lang="en" b="1" baseline="-25000" dirty="0">
                <a:latin typeface="Gill Sans MT" panose="020B0502020104020203" pitchFamily="34" charset="77"/>
              </a:rPr>
              <a:t> </a:t>
            </a:r>
            <a:r>
              <a:rPr lang="en" b="1" dirty="0">
                <a:latin typeface="Gill Sans MT" panose="020B0502020104020203" pitchFamily="34" charset="77"/>
              </a:rPr>
              <a:t>(K)</a:t>
            </a:r>
            <a:endParaRPr lang="en-US" b="1" dirty="0">
              <a:latin typeface="Gill Sans MT" panose="020B0502020104020203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D794A4-23F4-833D-50C6-6F20874BE103}"/>
              </a:ext>
            </a:extLst>
          </p:cNvPr>
          <p:cNvSpPr txBox="1"/>
          <p:nvPr/>
        </p:nvSpPr>
        <p:spPr>
          <a:xfrm>
            <a:off x="2560319" y="3911531"/>
            <a:ext cx="1471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" b="1" dirty="0">
                <a:solidFill>
                  <a:schemeClr val="tx1"/>
                </a:solidFill>
                <a:latin typeface="Gill Sans MT" panose="020B0502020104020203" pitchFamily="34" charset="77"/>
              </a:rPr>
              <a:t>V</a:t>
            </a:r>
            <a:r>
              <a:rPr lang="en" b="1" baseline="-25000" dirty="0">
                <a:solidFill>
                  <a:schemeClr val="tx1"/>
                </a:solidFill>
                <a:latin typeface="Gill Sans MT" panose="020B0502020104020203" pitchFamily="34" charset="77"/>
              </a:rPr>
              <a:t>max</a:t>
            </a:r>
            <a:r>
              <a:rPr lang="en" b="1" dirty="0">
                <a:solidFill>
                  <a:schemeClr val="tx1"/>
                </a:solidFill>
                <a:latin typeface="Gill Sans MT" panose="020B0502020104020203" pitchFamily="34" charset="77"/>
              </a:rPr>
              <a:t> (m s</a:t>
            </a:r>
            <a:r>
              <a:rPr lang="en" b="1" baseline="30000" dirty="0">
                <a:solidFill>
                  <a:schemeClr val="tx1"/>
                </a:solidFill>
                <a:latin typeface="Gill Sans MT" panose="020B0502020104020203" pitchFamily="34" charset="77"/>
              </a:rPr>
              <a:t>-1</a:t>
            </a:r>
            <a:r>
              <a:rPr lang="en" b="1" dirty="0">
                <a:solidFill>
                  <a:schemeClr val="tx1"/>
                </a:solidFill>
                <a:latin typeface="Gill Sans MT" panose="020B0502020104020203" pitchFamily="34" charset="77"/>
              </a:rPr>
              <a:t>)</a:t>
            </a:r>
            <a:endParaRPr lang="en-US" b="1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2E150C-4ED7-2C98-D02F-9E3A70B7EC2A}"/>
              </a:ext>
            </a:extLst>
          </p:cNvPr>
          <p:cNvSpPr txBox="1"/>
          <p:nvPr/>
        </p:nvSpPr>
        <p:spPr>
          <a:xfrm>
            <a:off x="4255476" y="4155443"/>
            <a:ext cx="4757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  <a:cs typeface="Gill Sans MT"/>
              </a:rPr>
              <a:t>Generally: Consistency from case to case</a:t>
            </a:r>
          </a:p>
          <a:p>
            <a:endParaRPr lang="en-US" dirty="0">
              <a:solidFill>
                <a:srgbClr val="00B050"/>
              </a:solidFill>
              <a:latin typeface="Gill Sans MT" panose="020B0502020104020203" pitchFamily="34" charset="77"/>
              <a:cs typeface="Gill Sans MT"/>
            </a:endParaRPr>
          </a:p>
          <a:p>
            <a:r>
              <a:rPr lang="en-US" dirty="0">
                <a:solidFill>
                  <a:srgbClr val="00B050"/>
                </a:solidFill>
                <a:latin typeface="Gill Sans MT" panose="020B0502020104020203" pitchFamily="34" charset="77"/>
                <a:cs typeface="Gill Sans MT"/>
              </a:rPr>
              <a:t>IOP3:	Nearly-saturated environment: </a:t>
            </a:r>
          </a:p>
          <a:p>
            <a:r>
              <a:rPr lang="en-US" dirty="0">
                <a:solidFill>
                  <a:srgbClr val="00B050"/>
                </a:solidFill>
                <a:latin typeface="Gill Sans MT" panose="020B0502020104020203" pitchFamily="34" charset="77"/>
                <a:cs typeface="Gill Sans MT"/>
              </a:rPr>
              <a:t>		almost no cooling!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A137BAE-8C07-F62B-63D1-B3E3DEF5B8D4}"/>
              </a:ext>
            </a:extLst>
          </p:cNvPr>
          <p:cNvSpPr/>
          <p:nvPr/>
        </p:nvSpPr>
        <p:spPr>
          <a:xfrm>
            <a:off x="2046127" y="1324707"/>
            <a:ext cx="462611" cy="4103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10A95B8-FC03-7D3A-4302-38DF3A42692A}"/>
              </a:ext>
            </a:extLst>
          </p:cNvPr>
          <p:cNvSpPr/>
          <p:nvPr/>
        </p:nvSpPr>
        <p:spPr>
          <a:xfrm>
            <a:off x="2081296" y="5310552"/>
            <a:ext cx="462611" cy="127781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47A900-E61A-0DC2-A623-3AC96631A8AC}"/>
              </a:ext>
            </a:extLst>
          </p:cNvPr>
          <p:cNvSpPr txBox="1"/>
          <p:nvPr/>
        </p:nvSpPr>
        <p:spPr>
          <a:xfrm>
            <a:off x="2754922" y="463455"/>
            <a:ext cx="3610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Box and whisker plots of distributions</a:t>
            </a:r>
          </a:p>
        </p:txBody>
      </p:sp>
    </p:spTree>
    <p:extLst>
      <p:ext uri="{BB962C8B-B14F-4D97-AF65-F5344CB8AC3E}">
        <p14:creationId xmlns:p14="http://schemas.microsoft.com/office/powerpoint/2010/main" val="859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0E97C1AD-D833-6658-C372-883DE850F7C4}"/>
              </a:ext>
            </a:extLst>
          </p:cNvPr>
          <p:cNvSpPr txBox="1"/>
          <p:nvPr/>
        </p:nvSpPr>
        <p:spPr>
          <a:xfrm>
            <a:off x="2734733" y="25398"/>
            <a:ext cx="6383866" cy="4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CASE-BY-CASE: SURFACE PARAMETERS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F0502020204030204" pitchFamily="34" charset="0"/>
              <a:ea typeface="Calibri"/>
              <a:cs typeface="Univers Condensed" panose="020F0502020204030204" pitchFamily="34" charset="0"/>
              <a:sym typeface="Calibri"/>
            </a:endParaRPr>
          </a:p>
        </p:txBody>
      </p:sp>
      <p:pic>
        <p:nvPicPr>
          <p:cNvPr id="28" name="Google Shape;90;p16">
            <a:extLst>
              <a:ext uri="{FF2B5EF4-FFF2-40B4-BE49-F238E27FC236}">
                <a16:creationId xmlns:a16="http://schemas.microsoft.com/office/drawing/2014/main" id="{D8BCD9FC-154F-4478-268A-DAED907BCA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4961" b="4952"/>
          <a:stretch/>
        </p:blipFill>
        <p:spPr>
          <a:xfrm>
            <a:off x="0" y="3662507"/>
            <a:ext cx="4250689" cy="320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7;p16">
            <a:extLst>
              <a:ext uri="{FF2B5EF4-FFF2-40B4-BE49-F238E27FC236}">
                <a16:creationId xmlns:a16="http://schemas.microsoft.com/office/drawing/2014/main" id="{C999D46D-0423-AFCE-64B6-BF09E7C89D3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6265" b="5367"/>
          <a:stretch/>
        </p:blipFill>
        <p:spPr>
          <a:xfrm>
            <a:off x="4673632" y="838953"/>
            <a:ext cx="4311509" cy="288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;p16">
            <a:extLst>
              <a:ext uri="{FF2B5EF4-FFF2-40B4-BE49-F238E27FC236}">
                <a16:creationId xmlns:a16="http://schemas.microsoft.com/office/drawing/2014/main" id="{218F9167-CDEF-1D8D-92B4-1B7F7B76C87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6442" b="5649"/>
          <a:stretch/>
        </p:blipFill>
        <p:spPr>
          <a:xfrm>
            <a:off x="0" y="871227"/>
            <a:ext cx="4480560" cy="286153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6069B0-5449-1D98-410A-BD4244DA0F51}"/>
              </a:ext>
            </a:extLst>
          </p:cNvPr>
          <p:cNvSpPr txBox="1"/>
          <p:nvPr/>
        </p:nvSpPr>
        <p:spPr>
          <a:xfrm>
            <a:off x="3131287" y="890047"/>
            <a:ext cx="92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b="1" dirty="0">
                <a:solidFill>
                  <a:schemeClr val="tx1"/>
                </a:solidFill>
                <a:latin typeface="Gill Sans MT" panose="020B0502020104020203" pitchFamily="34" charset="77"/>
              </a:rPr>
              <a:t>∆T</a:t>
            </a:r>
            <a:r>
              <a:rPr lang="en-US" b="1" dirty="0">
                <a:solidFill>
                  <a:schemeClr val="tx1"/>
                </a:solidFill>
                <a:latin typeface="Gill Sans MT" panose="020B0502020104020203" pitchFamily="34" charset="77"/>
              </a:rPr>
              <a:t> (K)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E3CE17-2344-5576-C78C-B80356E1348D}"/>
              </a:ext>
            </a:extLst>
          </p:cNvPr>
          <p:cNvSpPr txBox="1"/>
          <p:nvPr/>
        </p:nvSpPr>
        <p:spPr>
          <a:xfrm>
            <a:off x="7628375" y="883797"/>
            <a:ext cx="93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b="1" dirty="0">
                <a:latin typeface="Gill Sans MT" panose="020B0502020104020203" pitchFamily="34" charset="77"/>
              </a:rPr>
              <a:t>∆</a:t>
            </a:r>
            <a:r>
              <a:rPr lang="en" b="1" dirty="0" err="1">
                <a:latin typeface="Gill Sans MT" panose="020B0502020104020203" pitchFamily="34" charset="77"/>
              </a:rPr>
              <a:t>θ</a:t>
            </a:r>
            <a:r>
              <a:rPr lang="en" b="1" baseline="-25000" dirty="0" err="1">
                <a:latin typeface="Gill Sans MT" panose="020B0502020104020203" pitchFamily="34" charset="77"/>
              </a:rPr>
              <a:t>e</a:t>
            </a:r>
            <a:r>
              <a:rPr lang="en" b="1" baseline="-25000" dirty="0">
                <a:latin typeface="Gill Sans MT" panose="020B0502020104020203" pitchFamily="34" charset="77"/>
              </a:rPr>
              <a:t> </a:t>
            </a:r>
            <a:r>
              <a:rPr lang="en" b="1" dirty="0">
                <a:latin typeface="Gill Sans MT" panose="020B0502020104020203" pitchFamily="34" charset="77"/>
              </a:rPr>
              <a:t>(K)</a:t>
            </a:r>
            <a:endParaRPr lang="en-US" b="1" dirty="0">
              <a:latin typeface="Gill Sans MT" panose="020B0502020104020203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D794A4-23F4-833D-50C6-6F20874BE103}"/>
              </a:ext>
            </a:extLst>
          </p:cNvPr>
          <p:cNvSpPr txBox="1"/>
          <p:nvPr/>
        </p:nvSpPr>
        <p:spPr>
          <a:xfrm>
            <a:off x="2560319" y="3911531"/>
            <a:ext cx="1471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" b="1" dirty="0">
                <a:solidFill>
                  <a:schemeClr val="tx1"/>
                </a:solidFill>
                <a:latin typeface="Gill Sans MT" panose="020B0502020104020203" pitchFamily="34" charset="77"/>
              </a:rPr>
              <a:t>V</a:t>
            </a:r>
            <a:r>
              <a:rPr lang="en" b="1" baseline="-25000" dirty="0">
                <a:solidFill>
                  <a:schemeClr val="tx1"/>
                </a:solidFill>
                <a:latin typeface="Gill Sans MT" panose="020B0502020104020203" pitchFamily="34" charset="77"/>
              </a:rPr>
              <a:t>max</a:t>
            </a:r>
            <a:r>
              <a:rPr lang="en" b="1" dirty="0">
                <a:solidFill>
                  <a:schemeClr val="tx1"/>
                </a:solidFill>
                <a:latin typeface="Gill Sans MT" panose="020B0502020104020203" pitchFamily="34" charset="77"/>
              </a:rPr>
              <a:t> (m s</a:t>
            </a:r>
            <a:r>
              <a:rPr lang="en" b="1" baseline="30000" dirty="0">
                <a:solidFill>
                  <a:schemeClr val="tx1"/>
                </a:solidFill>
                <a:latin typeface="Gill Sans MT" panose="020B0502020104020203" pitchFamily="34" charset="77"/>
              </a:rPr>
              <a:t>-1</a:t>
            </a:r>
            <a:r>
              <a:rPr lang="en" b="1" dirty="0">
                <a:solidFill>
                  <a:schemeClr val="tx1"/>
                </a:solidFill>
                <a:latin typeface="Gill Sans MT" panose="020B0502020104020203" pitchFamily="34" charset="77"/>
              </a:rPr>
              <a:t>)</a:t>
            </a:r>
            <a:endParaRPr lang="en-US" b="1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2E150C-4ED7-2C98-D02F-9E3A70B7EC2A}"/>
              </a:ext>
            </a:extLst>
          </p:cNvPr>
          <p:cNvSpPr txBox="1"/>
          <p:nvPr/>
        </p:nvSpPr>
        <p:spPr>
          <a:xfrm>
            <a:off x="4255476" y="4155443"/>
            <a:ext cx="4757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  <a:cs typeface="Gill Sans MT"/>
              </a:rPr>
              <a:t>Generally: Consistency from case to case</a:t>
            </a:r>
          </a:p>
          <a:p>
            <a:endParaRPr lang="en-US" dirty="0">
              <a:solidFill>
                <a:srgbClr val="00B050"/>
              </a:solidFill>
              <a:latin typeface="Gill Sans MT" panose="020B0502020104020203" pitchFamily="34" charset="77"/>
              <a:cs typeface="Gill Sans MT"/>
            </a:endParaRPr>
          </a:p>
          <a:p>
            <a:r>
              <a:rPr lang="en-US" dirty="0">
                <a:solidFill>
                  <a:srgbClr val="00B050"/>
                </a:solidFill>
                <a:latin typeface="Gill Sans MT" panose="020B0502020104020203" pitchFamily="34" charset="77"/>
                <a:cs typeface="Gill Sans MT"/>
              </a:rPr>
              <a:t>IOP3:	Nearly-saturated environment: </a:t>
            </a:r>
          </a:p>
          <a:p>
            <a:r>
              <a:rPr lang="en-US" dirty="0">
                <a:solidFill>
                  <a:srgbClr val="00B050"/>
                </a:solidFill>
                <a:latin typeface="Gill Sans MT" panose="020B0502020104020203" pitchFamily="34" charset="77"/>
                <a:cs typeface="Gill Sans MT"/>
              </a:rPr>
              <a:t>		almost no cooling!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A137BAE-8C07-F62B-63D1-B3E3DEF5B8D4}"/>
              </a:ext>
            </a:extLst>
          </p:cNvPr>
          <p:cNvSpPr/>
          <p:nvPr/>
        </p:nvSpPr>
        <p:spPr>
          <a:xfrm>
            <a:off x="2046127" y="1324707"/>
            <a:ext cx="462611" cy="4103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10A95B8-FC03-7D3A-4302-38DF3A42692A}"/>
              </a:ext>
            </a:extLst>
          </p:cNvPr>
          <p:cNvSpPr/>
          <p:nvPr/>
        </p:nvSpPr>
        <p:spPr>
          <a:xfrm>
            <a:off x="2081296" y="5310552"/>
            <a:ext cx="462611" cy="127781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47A900-E61A-0DC2-A623-3AC96631A8AC}"/>
              </a:ext>
            </a:extLst>
          </p:cNvPr>
          <p:cNvSpPr txBox="1"/>
          <p:nvPr/>
        </p:nvSpPr>
        <p:spPr>
          <a:xfrm>
            <a:off x="2754922" y="463455"/>
            <a:ext cx="3610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Box and whisker plots of distributions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63E6F5-69B2-8666-5DD9-E29C45E752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" t="755" r="933" b="889"/>
          <a:stretch/>
        </p:blipFill>
        <p:spPr>
          <a:xfrm>
            <a:off x="2862470" y="556590"/>
            <a:ext cx="6146358" cy="404721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320631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0E97C1AD-D833-6658-C372-883DE850F7C4}"/>
              </a:ext>
            </a:extLst>
          </p:cNvPr>
          <p:cNvSpPr txBox="1"/>
          <p:nvPr/>
        </p:nvSpPr>
        <p:spPr>
          <a:xfrm>
            <a:off x="2734733" y="25398"/>
            <a:ext cx="6383866" cy="4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CASE-BY-CASE: SURFACE PARAMETERS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F0502020204030204" pitchFamily="34" charset="0"/>
              <a:ea typeface="Calibri"/>
              <a:cs typeface="Univers Condensed" panose="020F0502020204030204" pitchFamily="34" charset="0"/>
              <a:sym typeface="Calibri"/>
            </a:endParaRPr>
          </a:p>
        </p:txBody>
      </p:sp>
      <p:pic>
        <p:nvPicPr>
          <p:cNvPr id="28" name="Google Shape;90;p16">
            <a:extLst>
              <a:ext uri="{FF2B5EF4-FFF2-40B4-BE49-F238E27FC236}">
                <a16:creationId xmlns:a16="http://schemas.microsoft.com/office/drawing/2014/main" id="{D8BCD9FC-154F-4478-268A-DAED907BCA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4961" b="4952"/>
          <a:stretch/>
        </p:blipFill>
        <p:spPr>
          <a:xfrm>
            <a:off x="0" y="3662507"/>
            <a:ext cx="4250689" cy="320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7;p16">
            <a:extLst>
              <a:ext uri="{FF2B5EF4-FFF2-40B4-BE49-F238E27FC236}">
                <a16:creationId xmlns:a16="http://schemas.microsoft.com/office/drawing/2014/main" id="{C999D46D-0423-AFCE-64B6-BF09E7C89D3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6265" b="5367"/>
          <a:stretch/>
        </p:blipFill>
        <p:spPr>
          <a:xfrm>
            <a:off x="4673632" y="838953"/>
            <a:ext cx="4311509" cy="288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;p16">
            <a:extLst>
              <a:ext uri="{FF2B5EF4-FFF2-40B4-BE49-F238E27FC236}">
                <a16:creationId xmlns:a16="http://schemas.microsoft.com/office/drawing/2014/main" id="{218F9167-CDEF-1D8D-92B4-1B7F7B76C87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6442" b="5649"/>
          <a:stretch/>
        </p:blipFill>
        <p:spPr>
          <a:xfrm>
            <a:off x="0" y="871227"/>
            <a:ext cx="4480560" cy="286153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6069B0-5449-1D98-410A-BD4244DA0F51}"/>
              </a:ext>
            </a:extLst>
          </p:cNvPr>
          <p:cNvSpPr txBox="1"/>
          <p:nvPr/>
        </p:nvSpPr>
        <p:spPr>
          <a:xfrm>
            <a:off x="3131287" y="890047"/>
            <a:ext cx="92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b="1" dirty="0">
                <a:solidFill>
                  <a:schemeClr val="tx1"/>
                </a:solidFill>
                <a:latin typeface="Gill Sans MT" panose="020B0502020104020203" pitchFamily="34" charset="77"/>
              </a:rPr>
              <a:t>∆T</a:t>
            </a:r>
            <a:r>
              <a:rPr lang="en-US" b="1" dirty="0">
                <a:solidFill>
                  <a:schemeClr val="tx1"/>
                </a:solidFill>
                <a:latin typeface="Gill Sans MT" panose="020B0502020104020203" pitchFamily="34" charset="77"/>
              </a:rPr>
              <a:t> (K)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E3CE17-2344-5576-C78C-B80356E1348D}"/>
              </a:ext>
            </a:extLst>
          </p:cNvPr>
          <p:cNvSpPr txBox="1"/>
          <p:nvPr/>
        </p:nvSpPr>
        <p:spPr>
          <a:xfrm>
            <a:off x="7628375" y="883797"/>
            <a:ext cx="93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b="1" dirty="0">
                <a:latin typeface="Gill Sans MT" panose="020B0502020104020203" pitchFamily="34" charset="77"/>
              </a:rPr>
              <a:t>∆</a:t>
            </a:r>
            <a:r>
              <a:rPr lang="en" b="1" dirty="0" err="1">
                <a:latin typeface="Gill Sans MT" panose="020B0502020104020203" pitchFamily="34" charset="77"/>
              </a:rPr>
              <a:t>θ</a:t>
            </a:r>
            <a:r>
              <a:rPr lang="en" b="1" baseline="-25000" dirty="0" err="1">
                <a:latin typeface="Gill Sans MT" panose="020B0502020104020203" pitchFamily="34" charset="77"/>
              </a:rPr>
              <a:t>e</a:t>
            </a:r>
            <a:r>
              <a:rPr lang="en" b="1" baseline="-25000" dirty="0">
                <a:latin typeface="Gill Sans MT" panose="020B0502020104020203" pitchFamily="34" charset="77"/>
              </a:rPr>
              <a:t> </a:t>
            </a:r>
            <a:r>
              <a:rPr lang="en" b="1" dirty="0">
                <a:latin typeface="Gill Sans MT" panose="020B0502020104020203" pitchFamily="34" charset="77"/>
              </a:rPr>
              <a:t>(K)</a:t>
            </a:r>
            <a:endParaRPr lang="en-US" b="1" dirty="0">
              <a:latin typeface="Gill Sans MT" panose="020B0502020104020203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D794A4-23F4-833D-50C6-6F20874BE103}"/>
              </a:ext>
            </a:extLst>
          </p:cNvPr>
          <p:cNvSpPr txBox="1"/>
          <p:nvPr/>
        </p:nvSpPr>
        <p:spPr>
          <a:xfrm>
            <a:off x="2560319" y="3911531"/>
            <a:ext cx="1471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" b="1" dirty="0">
                <a:solidFill>
                  <a:schemeClr val="tx1"/>
                </a:solidFill>
                <a:latin typeface="Gill Sans MT" panose="020B0502020104020203" pitchFamily="34" charset="77"/>
              </a:rPr>
              <a:t>V</a:t>
            </a:r>
            <a:r>
              <a:rPr lang="en" b="1" baseline="-25000" dirty="0">
                <a:solidFill>
                  <a:schemeClr val="tx1"/>
                </a:solidFill>
                <a:latin typeface="Gill Sans MT" panose="020B0502020104020203" pitchFamily="34" charset="77"/>
              </a:rPr>
              <a:t>max</a:t>
            </a:r>
            <a:r>
              <a:rPr lang="en" b="1" dirty="0">
                <a:solidFill>
                  <a:schemeClr val="tx1"/>
                </a:solidFill>
                <a:latin typeface="Gill Sans MT" panose="020B0502020104020203" pitchFamily="34" charset="77"/>
              </a:rPr>
              <a:t> (m s</a:t>
            </a:r>
            <a:r>
              <a:rPr lang="en" b="1" baseline="30000" dirty="0">
                <a:solidFill>
                  <a:schemeClr val="tx1"/>
                </a:solidFill>
                <a:latin typeface="Gill Sans MT" panose="020B0502020104020203" pitchFamily="34" charset="77"/>
              </a:rPr>
              <a:t>-1</a:t>
            </a:r>
            <a:r>
              <a:rPr lang="en" b="1" dirty="0">
                <a:solidFill>
                  <a:schemeClr val="tx1"/>
                </a:solidFill>
                <a:latin typeface="Gill Sans MT" panose="020B0502020104020203" pitchFamily="34" charset="77"/>
              </a:rPr>
              <a:t>)</a:t>
            </a:r>
            <a:endParaRPr lang="en-US" b="1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2E150C-4ED7-2C98-D02F-9E3A70B7EC2A}"/>
              </a:ext>
            </a:extLst>
          </p:cNvPr>
          <p:cNvSpPr txBox="1"/>
          <p:nvPr/>
        </p:nvSpPr>
        <p:spPr>
          <a:xfrm>
            <a:off x="4255476" y="4155443"/>
            <a:ext cx="47573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  <a:cs typeface="Gill Sans MT"/>
              </a:rPr>
              <a:t>Generally: Consistency from case to case</a:t>
            </a:r>
          </a:p>
          <a:p>
            <a:endParaRPr lang="en-US" dirty="0">
              <a:solidFill>
                <a:srgbClr val="00B050"/>
              </a:solidFill>
              <a:latin typeface="Gill Sans MT" panose="020B0502020104020203" pitchFamily="34" charset="77"/>
              <a:cs typeface="Gill Sans MT"/>
            </a:endParaRPr>
          </a:p>
          <a:p>
            <a:r>
              <a:rPr lang="en-US" dirty="0">
                <a:solidFill>
                  <a:srgbClr val="00B050"/>
                </a:solidFill>
                <a:latin typeface="Gill Sans MT" panose="020B0502020104020203" pitchFamily="34" charset="77"/>
                <a:cs typeface="Gill Sans MT"/>
              </a:rPr>
              <a:t>IOP3:	Nearly-saturated environment: </a:t>
            </a:r>
          </a:p>
          <a:p>
            <a:r>
              <a:rPr lang="en-US" dirty="0">
                <a:solidFill>
                  <a:srgbClr val="00B050"/>
                </a:solidFill>
                <a:latin typeface="Gill Sans MT" panose="020B0502020104020203" pitchFamily="34" charset="77"/>
                <a:cs typeface="Gill Sans MT"/>
              </a:rPr>
              <a:t>		almost no cooling!</a:t>
            </a:r>
          </a:p>
          <a:p>
            <a:endParaRPr lang="en-US" dirty="0">
              <a:solidFill>
                <a:srgbClr val="00AEAE"/>
              </a:solidFill>
              <a:latin typeface="Gill Sans MT" panose="020B0502020104020203" pitchFamily="34" charset="77"/>
              <a:cs typeface="Gill Sans MT"/>
            </a:endParaRPr>
          </a:p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  <a:cs typeface="Gill Sans MT"/>
              </a:rPr>
              <a:t>Y2 IOP5:	Coldest outflows, very low </a:t>
            </a:r>
            <a:r>
              <a:rPr lang="en" dirty="0" err="1">
                <a:solidFill>
                  <a:schemeClr val="accent1"/>
                </a:solidFill>
                <a:latin typeface="Gill Sans MT" panose="020B0502020104020203" pitchFamily="34" charset="77"/>
              </a:rPr>
              <a:t>θ</a:t>
            </a:r>
            <a:r>
              <a:rPr lang="en" baseline="-25000" dirty="0" err="1">
                <a:solidFill>
                  <a:schemeClr val="accent1"/>
                </a:solidFill>
                <a:latin typeface="Gill Sans MT" panose="020B0502020104020203" pitchFamily="34" charset="77"/>
              </a:rPr>
              <a:t>e</a:t>
            </a:r>
            <a:r>
              <a:rPr lang="en" baseline="-25000" dirty="0">
                <a:solidFill>
                  <a:schemeClr val="accent1"/>
                </a:solidFill>
                <a:latin typeface="Gill Sans MT" panose="020B0502020104020203" pitchFamily="34" charset="77"/>
              </a:rPr>
              <a:t> </a:t>
            </a:r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  <a:cs typeface="Gill Sans MT"/>
              </a:rPr>
              <a:t>: </a:t>
            </a:r>
          </a:p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  <a:cs typeface="Gill Sans MT"/>
              </a:rPr>
              <a:t>		highest CAPE, driest mid-levels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A137BAE-8C07-F62B-63D1-B3E3DEF5B8D4}"/>
              </a:ext>
            </a:extLst>
          </p:cNvPr>
          <p:cNvSpPr/>
          <p:nvPr/>
        </p:nvSpPr>
        <p:spPr>
          <a:xfrm>
            <a:off x="2046127" y="1324707"/>
            <a:ext cx="462611" cy="4103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10A95B8-FC03-7D3A-4302-38DF3A42692A}"/>
              </a:ext>
            </a:extLst>
          </p:cNvPr>
          <p:cNvSpPr/>
          <p:nvPr/>
        </p:nvSpPr>
        <p:spPr>
          <a:xfrm>
            <a:off x="2081296" y="5310552"/>
            <a:ext cx="462611" cy="127781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CFEB9CE-6DFA-4E5B-BEF9-08AC4528E1FB}"/>
              </a:ext>
            </a:extLst>
          </p:cNvPr>
          <p:cNvSpPr/>
          <p:nvPr/>
        </p:nvSpPr>
        <p:spPr>
          <a:xfrm>
            <a:off x="3464619" y="2637691"/>
            <a:ext cx="462611" cy="7151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F1189A3-8D8E-20F2-EF05-9E4F787687CC}"/>
              </a:ext>
            </a:extLst>
          </p:cNvPr>
          <p:cNvSpPr/>
          <p:nvPr/>
        </p:nvSpPr>
        <p:spPr>
          <a:xfrm>
            <a:off x="3464619" y="4337537"/>
            <a:ext cx="462611" cy="15357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75036F-1FC8-2D44-53D5-94FAB0865067}"/>
              </a:ext>
            </a:extLst>
          </p:cNvPr>
          <p:cNvSpPr/>
          <p:nvPr/>
        </p:nvSpPr>
        <p:spPr>
          <a:xfrm>
            <a:off x="8013172" y="2743198"/>
            <a:ext cx="462611" cy="7385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47A900-E61A-0DC2-A623-3AC96631A8AC}"/>
              </a:ext>
            </a:extLst>
          </p:cNvPr>
          <p:cNvSpPr txBox="1"/>
          <p:nvPr/>
        </p:nvSpPr>
        <p:spPr>
          <a:xfrm>
            <a:off x="2754922" y="463455"/>
            <a:ext cx="3610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Box and whisker plots of distributions</a:t>
            </a:r>
          </a:p>
        </p:txBody>
      </p:sp>
    </p:spTree>
    <p:extLst>
      <p:ext uri="{BB962C8B-B14F-4D97-AF65-F5344CB8AC3E}">
        <p14:creationId xmlns:p14="http://schemas.microsoft.com/office/powerpoint/2010/main" val="233753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0E97C1AD-D833-6658-C372-883DE850F7C4}"/>
              </a:ext>
            </a:extLst>
          </p:cNvPr>
          <p:cNvSpPr txBox="1"/>
          <p:nvPr/>
        </p:nvSpPr>
        <p:spPr>
          <a:xfrm>
            <a:off x="2734733" y="25398"/>
            <a:ext cx="6383866" cy="4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CASE-BY-CASE: SURFACE PARAMETERS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F0502020204030204" pitchFamily="34" charset="0"/>
              <a:ea typeface="Calibri"/>
              <a:cs typeface="Univers Condensed" panose="020F0502020204030204" pitchFamily="34" charset="0"/>
              <a:sym typeface="Calibri"/>
            </a:endParaRPr>
          </a:p>
        </p:txBody>
      </p:sp>
      <p:pic>
        <p:nvPicPr>
          <p:cNvPr id="28" name="Google Shape;90;p16">
            <a:extLst>
              <a:ext uri="{FF2B5EF4-FFF2-40B4-BE49-F238E27FC236}">
                <a16:creationId xmlns:a16="http://schemas.microsoft.com/office/drawing/2014/main" id="{D8BCD9FC-154F-4478-268A-DAED907BCA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4961" b="4952"/>
          <a:stretch/>
        </p:blipFill>
        <p:spPr>
          <a:xfrm>
            <a:off x="0" y="3662507"/>
            <a:ext cx="4250689" cy="320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7;p16">
            <a:extLst>
              <a:ext uri="{FF2B5EF4-FFF2-40B4-BE49-F238E27FC236}">
                <a16:creationId xmlns:a16="http://schemas.microsoft.com/office/drawing/2014/main" id="{C999D46D-0423-AFCE-64B6-BF09E7C89D3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6265" b="5367"/>
          <a:stretch/>
        </p:blipFill>
        <p:spPr>
          <a:xfrm>
            <a:off x="4673632" y="838953"/>
            <a:ext cx="4311509" cy="288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;p16">
            <a:extLst>
              <a:ext uri="{FF2B5EF4-FFF2-40B4-BE49-F238E27FC236}">
                <a16:creationId xmlns:a16="http://schemas.microsoft.com/office/drawing/2014/main" id="{218F9167-CDEF-1D8D-92B4-1B7F7B76C87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6442" b="5649"/>
          <a:stretch/>
        </p:blipFill>
        <p:spPr>
          <a:xfrm>
            <a:off x="0" y="871227"/>
            <a:ext cx="4480560" cy="286153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6069B0-5449-1D98-410A-BD4244DA0F51}"/>
              </a:ext>
            </a:extLst>
          </p:cNvPr>
          <p:cNvSpPr txBox="1"/>
          <p:nvPr/>
        </p:nvSpPr>
        <p:spPr>
          <a:xfrm>
            <a:off x="3131287" y="890047"/>
            <a:ext cx="92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b="1" dirty="0">
                <a:solidFill>
                  <a:schemeClr val="tx1"/>
                </a:solidFill>
                <a:latin typeface="Gill Sans MT" panose="020B0502020104020203" pitchFamily="34" charset="77"/>
              </a:rPr>
              <a:t>∆T</a:t>
            </a:r>
            <a:r>
              <a:rPr lang="en-US" b="1" dirty="0">
                <a:solidFill>
                  <a:schemeClr val="tx1"/>
                </a:solidFill>
                <a:latin typeface="Gill Sans MT" panose="020B0502020104020203" pitchFamily="34" charset="77"/>
              </a:rPr>
              <a:t> (K)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E3CE17-2344-5576-C78C-B80356E1348D}"/>
              </a:ext>
            </a:extLst>
          </p:cNvPr>
          <p:cNvSpPr txBox="1"/>
          <p:nvPr/>
        </p:nvSpPr>
        <p:spPr>
          <a:xfrm>
            <a:off x="7628375" y="883797"/>
            <a:ext cx="93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b="1" dirty="0">
                <a:latin typeface="Gill Sans MT" panose="020B0502020104020203" pitchFamily="34" charset="77"/>
              </a:rPr>
              <a:t>∆</a:t>
            </a:r>
            <a:r>
              <a:rPr lang="en" b="1" dirty="0" err="1">
                <a:latin typeface="Gill Sans MT" panose="020B0502020104020203" pitchFamily="34" charset="77"/>
              </a:rPr>
              <a:t>θ</a:t>
            </a:r>
            <a:r>
              <a:rPr lang="en" b="1" baseline="-25000" dirty="0" err="1">
                <a:latin typeface="Gill Sans MT" panose="020B0502020104020203" pitchFamily="34" charset="77"/>
              </a:rPr>
              <a:t>e</a:t>
            </a:r>
            <a:r>
              <a:rPr lang="en" b="1" baseline="-25000" dirty="0">
                <a:latin typeface="Gill Sans MT" panose="020B0502020104020203" pitchFamily="34" charset="77"/>
              </a:rPr>
              <a:t> </a:t>
            </a:r>
            <a:r>
              <a:rPr lang="en" b="1" dirty="0">
                <a:latin typeface="Gill Sans MT" panose="020B0502020104020203" pitchFamily="34" charset="77"/>
              </a:rPr>
              <a:t>(K)</a:t>
            </a:r>
            <a:endParaRPr lang="en-US" b="1" dirty="0">
              <a:latin typeface="Gill Sans MT" panose="020B0502020104020203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D794A4-23F4-833D-50C6-6F20874BE103}"/>
              </a:ext>
            </a:extLst>
          </p:cNvPr>
          <p:cNvSpPr txBox="1"/>
          <p:nvPr/>
        </p:nvSpPr>
        <p:spPr>
          <a:xfrm>
            <a:off x="2560319" y="3911531"/>
            <a:ext cx="1471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" b="1" dirty="0">
                <a:solidFill>
                  <a:schemeClr val="tx1"/>
                </a:solidFill>
                <a:latin typeface="Gill Sans MT" panose="020B0502020104020203" pitchFamily="34" charset="77"/>
              </a:rPr>
              <a:t>V</a:t>
            </a:r>
            <a:r>
              <a:rPr lang="en" b="1" baseline="-25000" dirty="0">
                <a:solidFill>
                  <a:schemeClr val="tx1"/>
                </a:solidFill>
                <a:latin typeface="Gill Sans MT" panose="020B0502020104020203" pitchFamily="34" charset="77"/>
              </a:rPr>
              <a:t>max</a:t>
            </a:r>
            <a:r>
              <a:rPr lang="en" b="1" dirty="0">
                <a:solidFill>
                  <a:schemeClr val="tx1"/>
                </a:solidFill>
                <a:latin typeface="Gill Sans MT" panose="020B0502020104020203" pitchFamily="34" charset="77"/>
              </a:rPr>
              <a:t> (m s</a:t>
            </a:r>
            <a:r>
              <a:rPr lang="en" b="1" baseline="30000" dirty="0">
                <a:solidFill>
                  <a:schemeClr val="tx1"/>
                </a:solidFill>
                <a:latin typeface="Gill Sans MT" panose="020B0502020104020203" pitchFamily="34" charset="77"/>
              </a:rPr>
              <a:t>-1</a:t>
            </a:r>
            <a:r>
              <a:rPr lang="en" b="1" dirty="0">
                <a:solidFill>
                  <a:schemeClr val="tx1"/>
                </a:solidFill>
                <a:latin typeface="Gill Sans MT" panose="020B0502020104020203" pitchFamily="34" charset="77"/>
              </a:rPr>
              <a:t>)</a:t>
            </a:r>
            <a:endParaRPr lang="en-US" b="1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2E150C-4ED7-2C98-D02F-9E3A70B7EC2A}"/>
              </a:ext>
            </a:extLst>
          </p:cNvPr>
          <p:cNvSpPr txBox="1"/>
          <p:nvPr/>
        </p:nvSpPr>
        <p:spPr>
          <a:xfrm>
            <a:off x="4255476" y="4155443"/>
            <a:ext cx="47573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  <a:cs typeface="Gill Sans MT"/>
              </a:rPr>
              <a:t>Generally: Consistency from case to case</a:t>
            </a:r>
          </a:p>
          <a:p>
            <a:endParaRPr lang="en-US" dirty="0">
              <a:solidFill>
                <a:srgbClr val="00B050"/>
              </a:solidFill>
              <a:latin typeface="Gill Sans MT" panose="020B0502020104020203" pitchFamily="34" charset="77"/>
              <a:cs typeface="Gill Sans MT"/>
            </a:endParaRPr>
          </a:p>
          <a:p>
            <a:r>
              <a:rPr lang="en-US" dirty="0">
                <a:solidFill>
                  <a:srgbClr val="00B050"/>
                </a:solidFill>
                <a:latin typeface="Gill Sans MT" panose="020B0502020104020203" pitchFamily="34" charset="77"/>
                <a:cs typeface="Gill Sans MT"/>
              </a:rPr>
              <a:t>IOP3:	Nearly-saturated environment: </a:t>
            </a:r>
          </a:p>
          <a:p>
            <a:r>
              <a:rPr lang="en-US" dirty="0">
                <a:solidFill>
                  <a:srgbClr val="00B050"/>
                </a:solidFill>
                <a:latin typeface="Gill Sans MT" panose="020B0502020104020203" pitchFamily="34" charset="77"/>
                <a:cs typeface="Gill Sans MT"/>
              </a:rPr>
              <a:t>		almost no cooling!</a:t>
            </a:r>
          </a:p>
          <a:p>
            <a:endParaRPr lang="en-US" dirty="0">
              <a:solidFill>
                <a:srgbClr val="00AEAE"/>
              </a:solidFill>
              <a:latin typeface="Gill Sans MT" panose="020B0502020104020203" pitchFamily="34" charset="77"/>
              <a:cs typeface="Gill Sans MT"/>
            </a:endParaRPr>
          </a:p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  <a:cs typeface="Gill Sans MT"/>
              </a:rPr>
              <a:t>Y2 IOP5:	Coldest outflows, very low </a:t>
            </a:r>
            <a:r>
              <a:rPr lang="en" dirty="0" err="1">
                <a:solidFill>
                  <a:schemeClr val="accent1"/>
                </a:solidFill>
                <a:latin typeface="Gill Sans MT" panose="020B0502020104020203" pitchFamily="34" charset="77"/>
              </a:rPr>
              <a:t>θ</a:t>
            </a:r>
            <a:r>
              <a:rPr lang="en" baseline="-25000" dirty="0" err="1">
                <a:solidFill>
                  <a:schemeClr val="accent1"/>
                </a:solidFill>
                <a:latin typeface="Gill Sans MT" panose="020B0502020104020203" pitchFamily="34" charset="77"/>
              </a:rPr>
              <a:t>e</a:t>
            </a:r>
            <a:r>
              <a:rPr lang="en" baseline="-25000" dirty="0">
                <a:solidFill>
                  <a:schemeClr val="accent1"/>
                </a:solidFill>
                <a:latin typeface="Gill Sans MT" panose="020B0502020104020203" pitchFamily="34" charset="77"/>
              </a:rPr>
              <a:t> </a:t>
            </a:r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  <a:cs typeface="Gill Sans MT"/>
              </a:rPr>
              <a:t>: </a:t>
            </a:r>
          </a:p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  <a:cs typeface="Gill Sans MT"/>
              </a:rPr>
              <a:t>		highest CAPE, driest mid-levels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A137BAE-8C07-F62B-63D1-B3E3DEF5B8D4}"/>
              </a:ext>
            </a:extLst>
          </p:cNvPr>
          <p:cNvSpPr/>
          <p:nvPr/>
        </p:nvSpPr>
        <p:spPr>
          <a:xfrm>
            <a:off x="2046127" y="1324707"/>
            <a:ext cx="462611" cy="4103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10A95B8-FC03-7D3A-4302-38DF3A42692A}"/>
              </a:ext>
            </a:extLst>
          </p:cNvPr>
          <p:cNvSpPr/>
          <p:nvPr/>
        </p:nvSpPr>
        <p:spPr>
          <a:xfrm>
            <a:off x="2081296" y="5310552"/>
            <a:ext cx="462611" cy="127781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CFEB9CE-6DFA-4E5B-BEF9-08AC4528E1FB}"/>
              </a:ext>
            </a:extLst>
          </p:cNvPr>
          <p:cNvSpPr/>
          <p:nvPr/>
        </p:nvSpPr>
        <p:spPr>
          <a:xfrm>
            <a:off x="3464619" y="2637691"/>
            <a:ext cx="462611" cy="7151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F1189A3-8D8E-20F2-EF05-9E4F787687CC}"/>
              </a:ext>
            </a:extLst>
          </p:cNvPr>
          <p:cNvSpPr/>
          <p:nvPr/>
        </p:nvSpPr>
        <p:spPr>
          <a:xfrm>
            <a:off x="3464619" y="4337537"/>
            <a:ext cx="462611" cy="15357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75036F-1FC8-2D44-53D5-94FAB0865067}"/>
              </a:ext>
            </a:extLst>
          </p:cNvPr>
          <p:cNvSpPr/>
          <p:nvPr/>
        </p:nvSpPr>
        <p:spPr>
          <a:xfrm>
            <a:off x="8013172" y="2743198"/>
            <a:ext cx="462611" cy="7385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47A900-E61A-0DC2-A623-3AC96631A8AC}"/>
              </a:ext>
            </a:extLst>
          </p:cNvPr>
          <p:cNvSpPr txBox="1"/>
          <p:nvPr/>
        </p:nvSpPr>
        <p:spPr>
          <a:xfrm>
            <a:off x="2754922" y="463455"/>
            <a:ext cx="3610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Box and whisker plots of distributions</a:t>
            </a:r>
          </a:p>
        </p:txBody>
      </p:sp>
      <p:pic>
        <p:nvPicPr>
          <p:cNvPr id="2050" name="Picture 2" descr="Upperair.farm_sonde5.202304051450.skewt">
            <a:extLst>
              <a:ext uri="{FF2B5EF4-FFF2-40B4-BE49-F238E27FC236}">
                <a16:creationId xmlns:a16="http://schemas.microsoft.com/office/drawing/2014/main" id="{7589A993-5D07-9CB9-FC12-0DAE2A847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" b="5924"/>
          <a:stretch/>
        </p:blipFill>
        <p:spPr bwMode="auto">
          <a:xfrm>
            <a:off x="71308" y="539262"/>
            <a:ext cx="4724401" cy="389206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F42CFC-E4F9-9D9D-5240-CC94B3C91053}"/>
              </a:ext>
            </a:extLst>
          </p:cNvPr>
          <p:cNvSpPr/>
          <p:nvPr/>
        </p:nvSpPr>
        <p:spPr>
          <a:xfrm>
            <a:off x="2615453" y="4000500"/>
            <a:ext cx="833718" cy="134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05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EE48B0-D51D-AF8B-1BFD-C4E910CC2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44" y="1251549"/>
            <a:ext cx="8888804" cy="3696969"/>
          </a:xfrm>
          <a:prstGeom prst="rect">
            <a:avLst/>
          </a:prstGeom>
        </p:spPr>
      </p:pic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0E97C1AD-D833-6658-C372-883DE850F7C4}"/>
              </a:ext>
            </a:extLst>
          </p:cNvPr>
          <p:cNvSpPr txBox="1"/>
          <p:nvPr/>
        </p:nvSpPr>
        <p:spPr>
          <a:xfrm>
            <a:off x="2734733" y="25398"/>
            <a:ext cx="6383866" cy="4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CASE-BY-CASE: SOUNDING PARAMETERS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F0502020204030204" pitchFamily="34" charset="0"/>
              <a:ea typeface="Calibri"/>
              <a:cs typeface="Univers Condensed" panose="020F0502020204030204" pitchFamily="34" charset="0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B81DA5-F738-B34A-279B-3700FF821E7E}"/>
              </a:ext>
            </a:extLst>
          </p:cNvPr>
          <p:cNvSpPr/>
          <p:nvPr/>
        </p:nvSpPr>
        <p:spPr>
          <a:xfrm>
            <a:off x="1156702" y="2453769"/>
            <a:ext cx="1088572" cy="166333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8E9F32-3030-7AA4-8B22-49B406B4637E}"/>
              </a:ext>
            </a:extLst>
          </p:cNvPr>
          <p:cNvSpPr/>
          <p:nvPr/>
        </p:nvSpPr>
        <p:spPr>
          <a:xfrm>
            <a:off x="5490756" y="1896163"/>
            <a:ext cx="1088572" cy="19012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80E44-B43C-14BB-632F-8647F1A9CA87}"/>
              </a:ext>
            </a:extLst>
          </p:cNvPr>
          <p:cNvSpPr/>
          <p:nvPr/>
        </p:nvSpPr>
        <p:spPr>
          <a:xfrm>
            <a:off x="2481811" y="2506532"/>
            <a:ext cx="365761" cy="60294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3868CA-62D2-B39F-9689-FB29005F91CC}"/>
              </a:ext>
            </a:extLst>
          </p:cNvPr>
          <p:cNvSpPr/>
          <p:nvPr/>
        </p:nvSpPr>
        <p:spPr>
          <a:xfrm>
            <a:off x="6783594" y="2554570"/>
            <a:ext cx="431074" cy="140424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CE9C6-8BD8-3562-A765-67CF830924D6}"/>
              </a:ext>
            </a:extLst>
          </p:cNvPr>
          <p:cNvSpPr/>
          <p:nvPr/>
        </p:nvSpPr>
        <p:spPr>
          <a:xfrm>
            <a:off x="3087831" y="2602045"/>
            <a:ext cx="431073" cy="1663337"/>
          </a:xfrm>
          <a:prstGeom prst="rect">
            <a:avLst/>
          </a:prstGeom>
          <a:noFill/>
          <a:ln>
            <a:solidFill>
              <a:srgbClr val="CD19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79A262-D589-0330-EC49-E6AFB8F40EF5}"/>
              </a:ext>
            </a:extLst>
          </p:cNvPr>
          <p:cNvSpPr/>
          <p:nvPr/>
        </p:nvSpPr>
        <p:spPr>
          <a:xfrm>
            <a:off x="7434560" y="3242459"/>
            <a:ext cx="431073" cy="1060600"/>
          </a:xfrm>
          <a:prstGeom prst="rect">
            <a:avLst/>
          </a:prstGeom>
          <a:noFill/>
          <a:ln>
            <a:solidFill>
              <a:srgbClr val="CD19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8F3B1C-8610-B145-55B8-F4A550D013D0}"/>
                  </a:ext>
                </a:extLst>
              </p:cNvPr>
              <p:cNvSpPr txBox="1"/>
              <p:nvPr/>
            </p:nvSpPr>
            <p:spPr>
              <a:xfrm>
                <a:off x="3625323" y="690810"/>
                <a:ext cx="1947137" cy="508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latin typeface="Gill Sans MT" panose="020B0502020104020203" pitchFamily="34" charset="77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i="0" smtClean="0">
                            <a:latin typeface="Gill Sans MT" panose="020B0502020104020203" pitchFamily="34" charset="77"/>
                          </a:rPr>
                          <m:t>C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000" i="0" baseline="30000" smtClean="0">
                            <a:latin typeface="Gill Sans MT" panose="020B0502020104020203" pitchFamily="34" charset="77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i="0" smtClean="0">
                        <a:latin typeface="Gill Sans MT" panose="020B0502020104020203" pitchFamily="34" charset="77"/>
                      </a:rPr>
                      <m:t>=</m:t>
                    </m:r>
                    <m:r>
                      <m:rPr>
                        <m:nor/>
                      </m:rPr>
                      <a:rPr lang="en-US" sz="2000" b="0" i="0" smtClean="0">
                        <a:latin typeface="Gill Sans MT" panose="020B0502020104020203" pitchFamily="34" charset="77"/>
                      </a:rPr>
                      <m:t> </m:t>
                    </m:r>
                    <m:r>
                      <m:rPr>
                        <m:nor/>
                      </m:rPr>
                      <a:rPr lang="en-US" sz="2000" i="0" smtClean="0">
                        <a:latin typeface="Gill Sans MT" panose="020B0502020104020203" pitchFamily="34" charset="77"/>
                      </a:rPr>
                      <m:t>−2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nor/>
                          </m:rPr>
                          <a:rPr lang="en-US" sz="2000" i="0" baseline="-25000" smtClean="0">
                            <a:latin typeface="Gill Sans MT" panose="020B0502020104020203" pitchFamily="34" charset="77"/>
                          </a:rPr>
                          <m:t>sfc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 sz="2000" i="0" baseline="30000" smtClean="0">
                            <a:latin typeface="Gill Sans MT" panose="020B0502020104020203" pitchFamily="34" charset="77"/>
                          </a:rPr>
                          <m:t>h</m:t>
                        </m:r>
                      </m:sup>
                      <m:e>
                        <m:r>
                          <m:rPr>
                            <m:nor/>
                          </m:rPr>
                          <a:rPr lang="en-US" sz="2000" i="0" smtClean="0">
                            <a:latin typeface="Gill Sans MT" panose="020B0502020104020203" pitchFamily="34" charset="77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Gill Sans MT" panose="020B0502020104020203" pitchFamily="34" charset="77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Gill Sans MT" panose="020B0502020104020203" pitchFamily="34" charset="77"/>
                          </a:rPr>
                          <m:t>dz</m:t>
                        </m:r>
                      </m:e>
                    </m:nary>
                  </m:oMath>
                </a14:m>
                <a:endParaRPr lang="en-US" sz="1400" dirty="0">
                  <a:latin typeface="Gill Sans MT" panose="020B0502020104020203" pitchFamily="34" charset="77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8F3B1C-8610-B145-55B8-F4A550D01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323" y="690810"/>
                <a:ext cx="1947137" cy="508665"/>
              </a:xfrm>
              <a:prstGeom prst="rect">
                <a:avLst/>
              </a:prstGeom>
              <a:blipFill>
                <a:blip r:embed="rId4"/>
                <a:stretch>
                  <a:fillRect t="-109756" b="-17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66819E85-7B0D-D03B-0DA9-B5AFA8AF0C77}"/>
              </a:ext>
            </a:extLst>
          </p:cNvPr>
          <p:cNvSpPr txBox="1"/>
          <p:nvPr/>
        </p:nvSpPr>
        <p:spPr>
          <a:xfrm>
            <a:off x="402220" y="5081566"/>
            <a:ext cx="850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  <a:cs typeface="Gill Sans MT"/>
              </a:rPr>
              <a:t>IOPs 1-2:	Perhaps the cases that “typify” Southeastern HSLC cold pools?</a:t>
            </a:r>
          </a:p>
          <a:p>
            <a:r>
              <a:rPr lang="en-US" dirty="0">
                <a:solidFill>
                  <a:srgbClr val="00B050"/>
                </a:solidFill>
                <a:latin typeface="Gill Sans MT" panose="020B0502020104020203" pitchFamily="34" charset="77"/>
                <a:cs typeface="Gill Sans MT"/>
              </a:rPr>
              <a:t>IOP3:	Nearly-saturated environment: cold pools deep but weak</a:t>
            </a:r>
          </a:p>
          <a:p>
            <a:r>
              <a:rPr lang="en-US" dirty="0">
                <a:solidFill>
                  <a:srgbClr val="FF40FF"/>
                </a:solidFill>
                <a:latin typeface="Gill Sans MT" panose="020B0502020104020203" pitchFamily="34" charset="77"/>
                <a:cs typeface="Gill Sans MT"/>
              </a:rPr>
              <a:t>IOP4:	Probably under-sampled (broken line); a singular deep cold pool </a:t>
            </a:r>
            <a:r>
              <a:rPr lang="en-US" dirty="0" err="1">
                <a:solidFill>
                  <a:srgbClr val="FF40FF"/>
                </a:solidFill>
                <a:latin typeface="Gill Sans MT" panose="020B0502020104020203" pitchFamily="34" charset="77"/>
                <a:cs typeface="Gill Sans MT"/>
              </a:rPr>
              <a:t>ob</a:t>
            </a:r>
            <a:endParaRPr lang="en-US" dirty="0">
              <a:solidFill>
                <a:srgbClr val="FF40FF"/>
              </a:solidFill>
              <a:latin typeface="Gill Sans MT" panose="020B0502020104020203" pitchFamily="34" charset="77"/>
              <a:cs typeface="Gill Sans MT"/>
            </a:endParaRPr>
          </a:p>
          <a:p>
            <a:r>
              <a:rPr lang="en-US" dirty="0">
                <a:solidFill>
                  <a:srgbClr val="00AEAE"/>
                </a:solidFill>
                <a:latin typeface="Gill Sans MT" panose="020B0502020104020203" pitchFamily="34" charset="77"/>
                <a:cs typeface="Gill Sans MT"/>
              </a:rPr>
              <a:t>Y2 IOP5:	Most “Plains-like” cold pools (deepest and coldest: high CAPE, dry mid-levels)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370C09-9836-112D-636F-96C7789D8FB6}"/>
              </a:ext>
            </a:extLst>
          </p:cNvPr>
          <p:cNvSpPr/>
          <p:nvPr/>
        </p:nvSpPr>
        <p:spPr>
          <a:xfrm>
            <a:off x="8081812" y="1576817"/>
            <a:ext cx="431073" cy="1172804"/>
          </a:xfrm>
          <a:prstGeom prst="rect">
            <a:avLst/>
          </a:prstGeom>
          <a:noFill/>
          <a:ln>
            <a:solidFill>
              <a:srgbClr val="00AE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9FD53A-6E65-66B7-FDE2-4EE58892E65D}"/>
              </a:ext>
            </a:extLst>
          </p:cNvPr>
          <p:cNvSpPr/>
          <p:nvPr/>
        </p:nvSpPr>
        <p:spPr>
          <a:xfrm>
            <a:off x="3737515" y="1610885"/>
            <a:ext cx="431073" cy="347009"/>
          </a:xfrm>
          <a:prstGeom prst="rect">
            <a:avLst/>
          </a:prstGeom>
          <a:noFill/>
          <a:ln>
            <a:solidFill>
              <a:srgbClr val="00AE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2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2" grpId="0" animBg="1"/>
      <p:bldP spid="13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0E97C1AD-D833-6658-C372-883DE850F7C4}"/>
              </a:ext>
            </a:extLst>
          </p:cNvPr>
          <p:cNvSpPr txBox="1"/>
          <p:nvPr/>
        </p:nvSpPr>
        <p:spPr>
          <a:xfrm>
            <a:off x="2734733" y="25398"/>
            <a:ext cx="6383866" cy="4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PERiLS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 VS. PLAINS: SURFACE PARAMETERSS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F0502020204030204" pitchFamily="34" charset="0"/>
              <a:ea typeface="Calibri"/>
              <a:cs typeface="Univers Condensed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53757-C78F-AAE4-E985-B0E6790A6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66" t="-1" r="4868" b="-632"/>
          <a:stretch/>
        </p:blipFill>
        <p:spPr>
          <a:xfrm>
            <a:off x="2231179" y="1178821"/>
            <a:ext cx="2248364" cy="2099445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0929FB-8084-285C-54EE-0301627EB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90" y="1159462"/>
            <a:ext cx="2877340" cy="20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B79BBCA-AD41-CE69-1386-65895F3AA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687" y="3332028"/>
            <a:ext cx="2883270" cy="221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C47D4-9D33-72C6-466B-DE6E29A849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-738"/>
          <a:stretch/>
        </p:blipFill>
        <p:spPr>
          <a:xfrm>
            <a:off x="2128454" y="3404226"/>
            <a:ext cx="2414124" cy="2088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E15DBC-A129-16AE-A725-73B6C60A5A02}"/>
              </a:ext>
            </a:extLst>
          </p:cNvPr>
          <p:cNvSpPr txBox="1"/>
          <p:nvPr/>
        </p:nvSpPr>
        <p:spPr>
          <a:xfrm>
            <a:off x="4739780" y="668949"/>
            <a:ext cx="23489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0432FF"/>
                </a:solidFill>
                <a:latin typeface="Gill Sans MT" panose="020B0502020104020203" pitchFamily="34" charset="77"/>
              </a:rPr>
              <a:t>PERiLS</a:t>
            </a:r>
            <a:r>
              <a:rPr lang="en-US" sz="1400" dirty="0">
                <a:solidFill>
                  <a:srgbClr val="0432FF"/>
                </a:solidFill>
                <a:latin typeface="Gill Sans MT" panose="020B0502020104020203" pitchFamily="34" charset="77"/>
              </a:rPr>
              <a:t> surface observations</a:t>
            </a:r>
          </a:p>
          <a:p>
            <a:pPr algn="ctr"/>
            <a:r>
              <a:rPr lang="en-US" sz="1400" dirty="0">
                <a:solidFill>
                  <a:srgbClr val="0432FF"/>
                </a:solidFill>
                <a:latin typeface="Gill Sans MT" panose="020B0502020104020203" pitchFamily="34" charset="77"/>
              </a:rPr>
              <a:t>across 5 cases</a:t>
            </a:r>
            <a:endParaRPr lang="en-US" sz="1400" dirty="0">
              <a:latin typeface="Gill Sans MT" panose="020B05020201040202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AB474-FCD9-FFCC-2EFC-A413A78938E2}"/>
              </a:ext>
            </a:extLst>
          </p:cNvPr>
          <p:cNvSpPr txBox="1"/>
          <p:nvPr/>
        </p:nvSpPr>
        <p:spPr>
          <a:xfrm>
            <a:off x="785231" y="5570746"/>
            <a:ext cx="733886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There is some overlap in terms of typical temperature deficits in </a:t>
            </a:r>
            <a:r>
              <a:rPr lang="en-US" dirty="0" err="1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PERiLS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 and Great Plains cold pools.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But, extreme temperature deficits were comparatively rare in </a:t>
            </a:r>
            <a:r>
              <a:rPr lang="en-US" dirty="0" err="1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PERiLS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And, peak outflow winds were generally weaker than those in the Plains.</a:t>
            </a:r>
          </a:p>
        </p:txBody>
      </p:sp>
      <p:sp>
        <p:nvSpPr>
          <p:cNvPr id="10" name="Multiply 9">
            <a:extLst>
              <a:ext uri="{FF2B5EF4-FFF2-40B4-BE49-F238E27FC236}">
                <a16:creationId xmlns:a16="http://schemas.microsoft.com/office/drawing/2014/main" id="{C54365E3-FEA9-58B2-CEC7-2F2D05E0F5C3}"/>
              </a:ext>
            </a:extLst>
          </p:cNvPr>
          <p:cNvSpPr/>
          <p:nvPr/>
        </p:nvSpPr>
        <p:spPr>
          <a:xfrm>
            <a:off x="2516697" y="1407522"/>
            <a:ext cx="369116" cy="369116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16CEED18-899C-BAAA-E4E5-40735E6C80F3}"/>
              </a:ext>
            </a:extLst>
          </p:cNvPr>
          <p:cNvSpPr/>
          <p:nvPr/>
        </p:nvSpPr>
        <p:spPr>
          <a:xfrm>
            <a:off x="2836877" y="1215974"/>
            <a:ext cx="369116" cy="369116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>
            <a:extLst>
              <a:ext uri="{FF2B5EF4-FFF2-40B4-BE49-F238E27FC236}">
                <a16:creationId xmlns:a16="http://schemas.microsoft.com/office/drawing/2014/main" id="{72E70F40-7BF2-1695-4B08-CD69F98F1C80}"/>
              </a:ext>
            </a:extLst>
          </p:cNvPr>
          <p:cNvSpPr/>
          <p:nvPr/>
        </p:nvSpPr>
        <p:spPr>
          <a:xfrm>
            <a:off x="3155658" y="1199196"/>
            <a:ext cx="369116" cy="369116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>
            <a:extLst>
              <a:ext uri="{FF2B5EF4-FFF2-40B4-BE49-F238E27FC236}">
                <a16:creationId xmlns:a16="http://schemas.microsoft.com/office/drawing/2014/main" id="{58812F60-A067-EFC4-687A-CDBCDB53CF19}"/>
              </a:ext>
            </a:extLst>
          </p:cNvPr>
          <p:cNvSpPr/>
          <p:nvPr/>
        </p:nvSpPr>
        <p:spPr>
          <a:xfrm>
            <a:off x="3835167" y="1207585"/>
            <a:ext cx="369116" cy="369116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>
            <a:extLst>
              <a:ext uri="{FF2B5EF4-FFF2-40B4-BE49-F238E27FC236}">
                <a16:creationId xmlns:a16="http://schemas.microsoft.com/office/drawing/2014/main" id="{CBC6D20C-A2C6-7083-2205-9344F793AC11}"/>
              </a:ext>
            </a:extLst>
          </p:cNvPr>
          <p:cNvSpPr/>
          <p:nvPr/>
        </p:nvSpPr>
        <p:spPr>
          <a:xfrm>
            <a:off x="2509706" y="4110175"/>
            <a:ext cx="369116" cy="369116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>
            <a:extLst>
              <a:ext uri="{FF2B5EF4-FFF2-40B4-BE49-F238E27FC236}">
                <a16:creationId xmlns:a16="http://schemas.microsoft.com/office/drawing/2014/main" id="{074614CE-7CC9-A780-B4AA-85DC1F4580A8}"/>
              </a:ext>
            </a:extLst>
          </p:cNvPr>
          <p:cNvSpPr/>
          <p:nvPr/>
        </p:nvSpPr>
        <p:spPr>
          <a:xfrm>
            <a:off x="2845266" y="3975952"/>
            <a:ext cx="369116" cy="369116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>
            <a:extLst>
              <a:ext uri="{FF2B5EF4-FFF2-40B4-BE49-F238E27FC236}">
                <a16:creationId xmlns:a16="http://schemas.microsoft.com/office/drawing/2014/main" id="{5B447482-539C-B425-ED0F-452D59F2C59F}"/>
              </a:ext>
            </a:extLst>
          </p:cNvPr>
          <p:cNvSpPr/>
          <p:nvPr/>
        </p:nvSpPr>
        <p:spPr>
          <a:xfrm>
            <a:off x="3197603" y="3766227"/>
            <a:ext cx="369116" cy="369116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6">
            <a:extLst>
              <a:ext uri="{FF2B5EF4-FFF2-40B4-BE49-F238E27FC236}">
                <a16:creationId xmlns:a16="http://schemas.microsoft.com/office/drawing/2014/main" id="{30FAF584-BFD0-F462-E115-9D297728E53C}"/>
              </a:ext>
            </a:extLst>
          </p:cNvPr>
          <p:cNvSpPr/>
          <p:nvPr/>
        </p:nvSpPr>
        <p:spPr>
          <a:xfrm>
            <a:off x="3541552" y="3632003"/>
            <a:ext cx="369116" cy="369116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>
            <a:extLst>
              <a:ext uri="{FF2B5EF4-FFF2-40B4-BE49-F238E27FC236}">
                <a16:creationId xmlns:a16="http://schemas.microsoft.com/office/drawing/2014/main" id="{C692F302-7CAD-E5A0-46E0-33A780C647F4}"/>
              </a:ext>
            </a:extLst>
          </p:cNvPr>
          <p:cNvSpPr/>
          <p:nvPr/>
        </p:nvSpPr>
        <p:spPr>
          <a:xfrm>
            <a:off x="3885501" y="3934007"/>
            <a:ext cx="369116" cy="369116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78F1D9-5912-4B27-411E-264DC853D925}"/>
              </a:ext>
            </a:extLst>
          </p:cNvPr>
          <p:cNvSpPr txBox="1"/>
          <p:nvPr/>
        </p:nvSpPr>
        <p:spPr>
          <a:xfrm>
            <a:off x="0" y="475178"/>
            <a:ext cx="2139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Box and whisker plots </a:t>
            </a:r>
          </a:p>
          <a:p>
            <a:r>
              <a:rPr lang="en-US" sz="1600" i="1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of distributions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C3AB9B-6C45-771A-8B59-568E2A11E574}"/>
              </a:ext>
            </a:extLst>
          </p:cNvPr>
          <p:cNvSpPr txBox="1"/>
          <p:nvPr/>
        </p:nvSpPr>
        <p:spPr>
          <a:xfrm>
            <a:off x="7077089" y="1636622"/>
            <a:ext cx="2066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cold pool </a:t>
            </a:r>
          </a:p>
          <a:p>
            <a:r>
              <a:rPr lang="en-US" sz="1600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temperature </a:t>
            </a:r>
          </a:p>
          <a:p>
            <a:r>
              <a:rPr lang="en-US" sz="1600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deficits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5F664-CADC-EBDA-A62B-3550ECC631C2}"/>
              </a:ext>
            </a:extLst>
          </p:cNvPr>
          <p:cNvSpPr txBox="1"/>
          <p:nvPr/>
        </p:nvSpPr>
        <p:spPr>
          <a:xfrm>
            <a:off x="7179155" y="4104384"/>
            <a:ext cx="2066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cold pool </a:t>
            </a:r>
          </a:p>
          <a:p>
            <a:r>
              <a:rPr lang="en-US" sz="1600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peak wind gusts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96A702-3054-E7B7-350F-1F1A3BE73463}"/>
              </a:ext>
            </a:extLst>
          </p:cNvPr>
          <p:cNvSpPr txBox="1"/>
          <p:nvPr/>
        </p:nvSpPr>
        <p:spPr>
          <a:xfrm>
            <a:off x="2323749" y="668949"/>
            <a:ext cx="2013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9933"/>
                </a:solidFill>
                <a:latin typeface="Gill Sans MT" panose="020B0502020104020203" pitchFamily="34" charset="77"/>
              </a:rPr>
              <a:t>Great Plains values from </a:t>
            </a:r>
            <a:r>
              <a:rPr lang="en-US" sz="1400" dirty="0" err="1">
                <a:solidFill>
                  <a:srgbClr val="FF9933"/>
                </a:solidFill>
                <a:latin typeface="Gill Sans MT" panose="020B0502020104020203" pitchFamily="34" charset="77"/>
              </a:rPr>
              <a:t>Engerer</a:t>
            </a:r>
            <a:r>
              <a:rPr lang="en-US" sz="1400" dirty="0">
                <a:solidFill>
                  <a:srgbClr val="FF9933"/>
                </a:solidFill>
                <a:latin typeface="Gill Sans MT" panose="020B0502020104020203" pitchFamily="34" charset="77"/>
              </a:rPr>
              <a:t> et al (2008)</a:t>
            </a:r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0D4E1F24-2282-1F06-87D1-1303104F4F19}"/>
              </a:ext>
            </a:extLst>
          </p:cNvPr>
          <p:cNvSpPr/>
          <p:nvPr/>
        </p:nvSpPr>
        <p:spPr>
          <a:xfrm>
            <a:off x="5727155" y="2006754"/>
            <a:ext cx="369116" cy="369116"/>
          </a:xfrm>
          <a:prstGeom prst="mathMultiply">
            <a:avLst/>
          </a:prstGeom>
          <a:solidFill>
            <a:srgbClr val="043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>
            <a:extLst>
              <a:ext uri="{FF2B5EF4-FFF2-40B4-BE49-F238E27FC236}">
                <a16:creationId xmlns:a16="http://schemas.microsoft.com/office/drawing/2014/main" id="{9B293C05-1835-10D9-315B-6F7965B23CE1}"/>
              </a:ext>
            </a:extLst>
          </p:cNvPr>
          <p:cNvSpPr/>
          <p:nvPr/>
        </p:nvSpPr>
        <p:spPr>
          <a:xfrm>
            <a:off x="5801497" y="4344797"/>
            <a:ext cx="369116" cy="369116"/>
          </a:xfrm>
          <a:prstGeom prst="mathMultiply">
            <a:avLst/>
          </a:prstGeom>
          <a:solidFill>
            <a:srgbClr val="043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6F0A41-E3A2-2AC2-6177-9228E7BBD915}"/>
              </a:ext>
            </a:extLst>
          </p:cNvPr>
          <p:cNvSpPr/>
          <p:nvPr/>
        </p:nvSpPr>
        <p:spPr>
          <a:xfrm>
            <a:off x="4815281" y="2338700"/>
            <a:ext cx="2223082" cy="302003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24000">
                <a:srgbClr val="0432FF">
                  <a:alpha val="50000"/>
                </a:srgbClr>
              </a:gs>
              <a:gs pos="49000">
                <a:srgbClr val="0432FF">
                  <a:alpha val="50000"/>
                </a:srgbClr>
              </a:gs>
              <a:gs pos="37000">
                <a:srgbClr val="0432FF">
                  <a:alpha val="50000"/>
                </a:srgb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848D10-484E-DA2E-BA49-A0881D6B97EC}"/>
              </a:ext>
            </a:extLst>
          </p:cNvPr>
          <p:cNvSpPr/>
          <p:nvPr/>
        </p:nvSpPr>
        <p:spPr>
          <a:xfrm>
            <a:off x="4857226" y="4805063"/>
            <a:ext cx="2239860" cy="23629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40000">
                <a:srgbClr val="0432FF">
                  <a:alpha val="50000"/>
                </a:srgbClr>
              </a:gs>
              <a:gs pos="60000">
                <a:srgbClr val="0432FF">
                  <a:alpha val="50000"/>
                </a:srgbClr>
              </a:gs>
              <a:gs pos="50000">
                <a:srgbClr val="0432FF">
                  <a:alpha val="50000"/>
                </a:srgb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2201F9-E965-00EE-AD9B-4E5CCC55B424}"/>
              </a:ext>
            </a:extLst>
          </p:cNvPr>
          <p:cNvSpPr/>
          <p:nvPr/>
        </p:nvSpPr>
        <p:spPr>
          <a:xfrm>
            <a:off x="2367094" y="1768248"/>
            <a:ext cx="1970014" cy="873853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33000">
                <a:srgbClr val="FFC000">
                  <a:alpha val="50000"/>
                </a:srgbClr>
              </a:gs>
              <a:gs pos="67000">
                <a:srgbClr val="FFC000">
                  <a:alpha val="50000"/>
                </a:srgbClr>
              </a:gs>
              <a:gs pos="49000">
                <a:srgbClr val="FFC000">
                  <a:alpha val="50000"/>
                </a:srgb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D378B7-83CF-72C5-B30B-B804BDBAA759}"/>
              </a:ext>
            </a:extLst>
          </p:cNvPr>
          <p:cNvSpPr/>
          <p:nvPr/>
        </p:nvSpPr>
        <p:spPr>
          <a:xfrm>
            <a:off x="2360103" y="4528226"/>
            <a:ext cx="2018950" cy="318782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33000">
                <a:srgbClr val="FFC000">
                  <a:alpha val="50000"/>
                </a:srgbClr>
              </a:gs>
              <a:gs pos="67000">
                <a:srgbClr val="FFC000">
                  <a:alpha val="50000"/>
                </a:srgbClr>
              </a:gs>
              <a:gs pos="49000">
                <a:srgbClr val="FFC000">
                  <a:alpha val="50000"/>
                </a:srgb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y 28">
            <a:extLst>
              <a:ext uri="{FF2B5EF4-FFF2-40B4-BE49-F238E27FC236}">
                <a16:creationId xmlns:a16="http://schemas.microsoft.com/office/drawing/2014/main" id="{822A2D5F-D78A-6E9C-8087-BB4CAC3593A9}"/>
              </a:ext>
            </a:extLst>
          </p:cNvPr>
          <p:cNvSpPr/>
          <p:nvPr/>
        </p:nvSpPr>
        <p:spPr>
          <a:xfrm>
            <a:off x="3499607" y="1601867"/>
            <a:ext cx="369116" cy="369116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2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DBFF065-1ACC-8A78-6313-529241E38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580" y="1906190"/>
            <a:ext cx="9122487" cy="3698540"/>
          </a:xfrm>
          <a:prstGeom prst="rect">
            <a:avLst/>
          </a:prstGeom>
        </p:spPr>
      </p:pic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0E97C1AD-D833-6658-C372-883DE850F7C4}"/>
              </a:ext>
            </a:extLst>
          </p:cNvPr>
          <p:cNvSpPr txBox="1"/>
          <p:nvPr/>
        </p:nvSpPr>
        <p:spPr>
          <a:xfrm>
            <a:off x="2734733" y="25398"/>
            <a:ext cx="6383866" cy="4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PERiLS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 VS. PLAINS: SOUNDING PARAMETERS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F0502020204030204" pitchFamily="34" charset="0"/>
              <a:ea typeface="Calibri"/>
              <a:cs typeface="Univers Condensed" panose="020F0502020204030204" pitchFamily="34" charset="0"/>
              <a:sym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F59E01-916D-220C-1B4B-2E28D8C7100C}"/>
              </a:ext>
            </a:extLst>
          </p:cNvPr>
          <p:cNvCxnSpPr>
            <a:cxnSpLocks/>
          </p:cNvCxnSpPr>
          <p:nvPr/>
        </p:nvCxnSpPr>
        <p:spPr>
          <a:xfrm>
            <a:off x="2250831" y="2347563"/>
            <a:ext cx="257907" cy="0"/>
          </a:xfrm>
          <a:prstGeom prst="line">
            <a:avLst/>
          </a:prstGeom>
          <a:ln>
            <a:solidFill>
              <a:srgbClr val="FF9933"/>
            </a:solidFill>
          </a:ln>
          <a:effectLst>
            <a:glow rad="101600">
              <a:srgbClr val="FF9933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16D4DA-C058-D32C-D2C6-B4B7450CD2BA}"/>
              </a:ext>
            </a:extLst>
          </p:cNvPr>
          <p:cNvCxnSpPr>
            <a:cxnSpLocks/>
          </p:cNvCxnSpPr>
          <p:nvPr/>
        </p:nvCxnSpPr>
        <p:spPr>
          <a:xfrm>
            <a:off x="6775938" y="2308187"/>
            <a:ext cx="269631" cy="0"/>
          </a:xfrm>
          <a:prstGeom prst="line">
            <a:avLst/>
          </a:prstGeom>
          <a:ln>
            <a:solidFill>
              <a:srgbClr val="FF9933"/>
            </a:solidFill>
          </a:ln>
          <a:effectLst>
            <a:glow rad="101600">
              <a:srgbClr val="FF9933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62C4536-4F6E-52C9-1AA1-E0EF28E9C93D}"/>
              </a:ext>
            </a:extLst>
          </p:cNvPr>
          <p:cNvSpPr txBox="1"/>
          <p:nvPr/>
        </p:nvSpPr>
        <p:spPr>
          <a:xfrm>
            <a:off x="1359972" y="1729851"/>
            <a:ext cx="2153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depth of cold pools (m)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260304-96E2-D265-3170-361D56A4988C}"/>
              </a:ext>
            </a:extLst>
          </p:cNvPr>
          <p:cNvSpPr txBox="1"/>
          <p:nvPr/>
        </p:nvSpPr>
        <p:spPr>
          <a:xfrm>
            <a:off x="5185556" y="1731250"/>
            <a:ext cx="3413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integrated intensity of cold pools (m/s)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5F138-F451-78F1-376A-0DB070DB6E0D}"/>
              </a:ext>
            </a:extLst>
          </p:cNvPr>
          <p:cNvSpPr txBox="1"/>
          <p:nvPr/>
        </p:nvSpPr>
        <p:spPr>
          <a:xfrm>
            <a:off x="929349" y="5576420"/>
            <a:ext cx="749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Cold pools in </a:t>
            </a:r>
            <a:r>
              <a:rPr lang="en-US" dirty="0" err="1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PERiLS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 were almost always shallower and of lower integrated intensity (“C”) than Great Plains cold pools.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98B863-E730-94F7-14D5-EB6B1262B539}"/>
              </a:ext>
            </a:extLst>
          </p:cNvPr>
          <p:cNvSpPr txBox="1"/>
          <p:nvPr/>
        </p:nvSpPr>
        <p:spPr>
          <a:xfrm>
            <a:off x="0" y="1010636"/>
            <a:ext cx="9143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432FF"/>
                </a:solidFill>
                <a:latin typeface="Gill Sans MT" panose="020B0502020104020203" pitchFamily="34" charset="77"/>
              </a:rPr>
              <a:t>PERiLS</a:t>
            </a:r>
            <a:r>
              <a:rPr lang="en-US" sz="2000" dirty="0">
                <a:solidFill>
                  <a:srgbClr val="0432FF"/>
                </a:solidFill>
                <a:latin typeface="Gill Sans MT" panose="020B0502020104020203" pitchFamily="34" charset="77"/>
              </a:rPr>
              <a:t> sounding observations across 5 cases </a:t>
            </a:r>
            <a:r>
              <a:rPr lang="en-US" sz="2000" dirty="0">
                <a:latin typeface="Gill Sans MT" panose="020B0502020104020203" pitchFamily="34" charset="77"/>
              </a:rPr>
              <a:t>vs.</a:t>
            </a:r>
          </a:p>
          <a:p>
            <a:pPr algn="ctr"/>
            <a:r>
              <a:rPr lang="en-US" sz="2000" dirty="0">
                <a:solidFill>
                  <a:srgbClr val="FF9933"/>
                </a:solidFill>
                <a:latin typeface="Gill Sans MT" panose="020B0502020104020203" pitchFamily="34" charset="77"/>
              </a:rPr>
              <a:t>Great Plains values from Bryan and Parker (2010)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FEE2E-EF2D-4AEC-CE1E-699F79347106}"/>
              </a:ext>
            </a:extLst>
          </p:cNvPr>
          <p:cNvSpPr txBox="1"/>
          <p:nvPr/>
        </p:nvSpPr>
        <p:spPr>
          <a:xfrm>
            <a:off x="0" y="475178"/>
            <a:ext cx="2139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Box and whisker plots </a:t>
            </a:r>
          </a:p>
          <a:p>
            <a:r>
              <a:rPr lang="en-US" sz="1600" i="1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of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59B859-7AC9-CA26-E0DF-7763156B2EC0}"/>
                  </a:ext>
                </a:extLst>
              </p:cNvPr>
              <p:cNvSpPr txBox="1"/>
              <p:nvPr/>
            </p:nvSpPr>
            <p:spPr>
              <a:xfrm>
                <a:off x="7196867" y="540203"/>
                <a:ext cx="1947134" cy="508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latin typeface="Gill Sans MT" panose="020B0502020104020203" pitchFamily="34" charset="77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i="0" smtClean="0">
                            <a:latin typeface="Gill Sans MT" panose="020B0502020104020203" pitchFamily="34" charset="77"/>
                          </a:rPr>
                          <m:t>C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000" i="0" baseline="30000" smtClean="0">
                            <a:latin typeface="Gill Sans MT" panose="020B0502020104020203" pitchFamily="34" charset="77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i="0" smtClean="0">
                        <a:latin typeface="Gill Sans MT" panose="020B0502020104020203" pitchFamily="34" charset="77"/>
                      </a:rPr>
                      <m:t>=</m:t>
                    </m:r>
                    <m:r>
                      <m:rPr>
                        <m:nor/>
                      </m:rPr>
                      <a:rPr lang="en-US" sz="2000" b="0" i="0" smtClean="0">
                        <a:latin typeface="Gill Sans MT" panose="020B0502020104020203" pitchFamily="34" charset="77"/>
                      </a:rPr>
                      <m:t> </m:t>
                    </m:r>
                    <m:r>
                      <m:rPr>
                        <m:nor/>
                      </m:rPr>
                      <a:rPr lang="en-US" sz="2000" i="0" smtClean="0">
                        <a:latin typeface="Gill Sans MT" panose="020B0502020104020203" pitchFamily="34" charset="77"/>
                      </a:rPr>
                      <m:t>−2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nor/>
                          </m:rPr>
                          <a:rPr lang="en-US" sz="2000" i="0" baseline="-25000" smtClean="0">
                            <a:latin typeface="Gill Sans MT" panose="020B0502020104020203" pitchFamily="34" charset="77"/>
                          </a:rPr>
                          <m:t>sfc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 sz="2000" i="0" baseline="30000" smtClean="0">
                            <a:latin typeface="Gill Sans MT" panose="020B0502020104020203" pitchFamily="34" charset="77"/>
                          </a:rPr>
                          <m:t>h</m:t>
                        </m:r>
                      </m:sup>
                      <m:e>
                        <m:r>
                          <m:rPr>
                            <m:nor/>
                          </m:rPr>
                          <a:rPr lang="en-US" sz="2000" i="0" smtClean="0">
                            <a:latin typeface="Gill Sans MT" panose="020B0502020104020203" pitchFamily="34" charset="77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Gill Sans MT" panose="020B0502020104020203" pitchFamily="34" charset="77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Gill Sans MT" panose="020B0502020104020203" pitchFamily="34" charset="77"/>
                          </a:rPr>
                          <m:t>dz</m:t>
                        </m:r>
                      </m:e>
                    </m:nary>
                  </m:oMath>
                </a14:m>
                <a:endParaRPr lang="en-US" sz="1400" dirty="0">
                  <a:latin typeface="Gill Sans MT" panose="020B0502020104020203" pitchFamily="34" charset="77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59B859-7AC9-CA26-E0DF-7763156B2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867" y="540203"/>
                <a:ext cx="1947134" cy="508665"/>
              </a:xfrm>
              <a:prstGeom prst="rect">
                <a:avLst/>
              </a:prstGeom>
              <a:blipFill>
                <a:blip r:embed="rId4"/>
                <a:stretch>
                  <a:fillRect t="-107317" b="-17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5583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0E97C1AD-D833-6658-C372-883DE850F7C4}"/>
              </a:ext>
            </a:extLst>
          </p:cNvPr>
          <p:cNvSpPr txBox="1"/>
          <p:nvPr/>
        </p:nvSpPr>
        <p:spPr>
          <a:xfrm>
            <a:off x="2734733" y="25398"/>
            <a:ext cx="6383866" cy="4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RECAP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F0502020204030204" pitchFamily="34" charset="0"/>
              <a:ea typeface="Calibri"/>
              <a:cs typeface="Univers Condensed" panose="020F0502020204030204" pitchFamily="34" charset="0"/>
              <a:sym typeface="Calibri"/>
            </a:endParaRPr>
          </a:p>
        </p:txBody>
      </p:sp>
      <p:pic>
        <p:nvPicPr>
          <p:cNvPr id="2" name="Google Shape;48;p8">
            <a:extLst>
              <a:ext uri="{FF2B5EF4-FFF2-40B4-BE49-F238E27FC236}">
                <a16:creationId xmlns:a16="http://schemas.microsoft.com/office/drawing/2014/main" id="{8DE23889-0F95-0752-A4C8-42A872604A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400" y="6084277"/>
            <a:ext cx="2026369" cy="599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9;p8" descr="NSF Logo | NSF - National Science Foundation">
            <a:extLst>
              <a:ext uri="{FF2B5EF4-FFF2-40B4-BE49-F238E27FC236}">
                <a16:creationId xmlns:a16="http://schemas.microsoft.com/office/drawing/2014/main" id="{31E7AF34-5CEB-D29F-E37F-C4502DB5B6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827445"/>
            <a:ext cx="1025150" cy="1030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E7C7C4-856A-08F0-F9C2-99E458C22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457" y="5600544"/>
            <a:ext cx="1676606" cy="1257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DABE39-EE79-1F76-2092-C0C02680A2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896"/>
          <a:stretch/>
        </p:blipFill>
        <p:spPr>
          <a:xfrm>
            <a:off x="3378137" y="5599794"/>
            <a:ext cx="1494825" cy="1258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BBC60D-6EBF-59E0-A097-A58B59469D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647" b="15417"/>
          <a:stretch/>
        </p:blipFill>
        <p:spPr>
          <a:xfrm>
            <a:off x="5217907" y="5603630"/>
            <a:ext cx="1494824" cy="125436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19A8DD6-E6BA-A100-350A-770E7FF99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654" y="1859901"/>
            <a:ext cx="2128897" cy="28376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63;p28">
            <a:extLst>
              <a:ext uri="{FF2B5EF4-FFF2-40B4-BE49-F238E27FC236}">
                <a16:creationId xmlns:a16="http://schemas.microsoft.com/office/drawing/2014/main" id="{C10D4200-96EB-3E02-4586-5A07F046DDB0}"/>
              </a:ext>
            </a:extLst>
          </p:cNvPr>
          <p:cNvSpPr txBox="1">
            <a:spLocks/>
          </p:cNvSpPr>
          <p:nvPr/>
        </p:nvSpPr>
        <p:spPr>
          <a:xfrm>
            <a:off x="324139" y="701202"/>
            <a:ext cx="8520600" cy="4433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113" indent="-11113" algn="l" defTabSz="914400">
              <a:spcBef>
                <a:spcPts val="0"/>
              </a:spcBef>
              <a:buSzPct val="100000"/>
            </a:pPr>
            <a:r>
              <a:rPr lang="en-US" sz="1800" kern="0" dirty="0">
                <a:solidFill>
                  <a:schemeClr val="tx1"/>
                </a:solidFill>
                <a:latin typeface="Gill Sans MT" panose="020B0502020104020203" pitchFamily="34" charset="77"/>
              </a:rPr>
              <a:t>All of the cold pools in PILSNER ELVIS </a:t>
            </a:r>
            <a:r>
              <a:rPr lang="en-US" sz="1800" kern="0" dirty="0" err="1">
                <a:solidFill>
                  <a:schemeClr val="tx1"/>
                </a:solidFill>
                <a:latin typeface="Gill Sans MT" panose="020B0502020104020203" pitchFamily="34" charset="77"/>
              </a:rPr>
              <a:t>PERiLS</a:t>
            </a:r>
            <a:r>
              <a:rPr lang="en-US" sz="1800" kern="0" dirty="0">
                <a:solidFill>
                  <a:schemeClr val="tx1"/>
                </a:solidFill>
                <a:latin typeface="Gill Sans MT" panose="020B0502020104020203" pitchFamily="34" charset="77"/>
              </a:rPr>
              <a:t> would be considered weaker than those studied in higher-CAPE midlatitude environments, typically being both less-cold and shallower than those studied by </a:t>
            </a:r>
            <a:r>
              <a:rPr lang="en-US" sz="1800" kern="0" dirty="0" err="1">
                <a:solidFill>
                  <a:schemeClr val="tx1"/>
                </a:solidFill>
                <a:latin typeface="Gill Sans MT" panose="020B0502020104020203" pitchFamily="34" charset="77"/>
              </a:rPr>
              <a:t>Engerer</a:t>
            </a:r>
            <a:r>
              <a:rPr lang="en-US" sz="1800" kern="0" dirty="0">
                <a:solidFill>
                  <a:schemeClr val="tx1"/>
                </a:solidFill>
                <a:latin typeface="Gill Sans MT" panose="020B0502020104020203" pitchFamily="34" charset="77"/>
              </a:rPr>
              <a:t> et al. (2008) and Bryan and Parker (2010).</a:t>
            </a:r>
          </a:p>
          <a:p>
            <a:pPr marL="742950" lvl="1" indent="-285750" algn="l" defTabSz="914400">
              <a:spcBef>
                <a:spcPts val="0"/>
              </a:spcBef>
              <a:buSzPct val="100000"/>
              <a:buFont typeface="Wingdings" pitchFamily="2" charset="2"/>
              <a:buChar char="Ø"/>
            </a:pPr>
            <a:r>
              <a:rPr lang="en-US" sz="1800" kern="0" dirty="0">
                <a:solidFill>
                  <a:schemeClr val="tx1"/>
                </a:solidFill>
                <a:latin typeface="Gill Sans MT" panose="020B0502020104020203" pitchFamily="34" charset="77"/>
              </a:rPr>
              <a:t>Lower CAPE</a:t>
            </a:r>
          </a:p>
          <a:p>
            <a:pPr marL="742950" lvl="1" indent="-285750" algn="l" defTabSz="914400">
              <a:spcBef>
                <a:spcPts val="0"/>
              </a:spcBef>
              <a:buSzPct val="100000"/>
              <a:buFont typeface="Wingdings" pitchFamily="2" charset="2"/>
              <a:buChar char="Ø"/>
            </a:pPr>
            <a:r>
              <a:rPr lang="en-US" sz="1800" kern="0" dirty="0">
                <a:solidFill>
                  <a:schemeClr val="tx1"/>
                </a:solidFill>
                <a:latin typeface="Gill Sans MT" panose="020B0502020104020203" pitchFamily="34" charset="77"/>
              </a:rPr>
              <a:t>Higher lower tropospheric RH</a:t>
            </a:r>
          </a:p>
          <a:p>
            <a:pPr marL="742950" lvl="1" indent="-285750" algn="l" defTabSz="914400">
              <a:spcBef>
                <a:spcPts val="0"/>
              </a:spcBef>
              <a:buSzPct val="100000"/>
              <a:buFont typeface="Wingdings" pitchFamily="2" charset="2"/>
              <a:buChar char="Ø"/>
            </a:pPr>
            <a:r>
              <a:rPr lang="en-US" sz="1800" kern="0" dirty="0">
                <a:solidFill>
                  <a:schemeClr val="tx1"/>
                </a:solidFill>
                <a:latin typeface="Gill Sans MT" panose="020B0502020104020203" pitchFamily="34" charset="77"/>
              </a:rPr>
              <a:t>Y2 IOP5 serves as a partial counter-example</a:t>
            </a:r>
          </a:p>
          <a:p>
            <a:pPr marL="742950" lvl="1" indent="-285750" algn="l" defTabSz="914400">
              <a:spcBef>
                <a:spcPts val="0"/>
              </a:spcBef>
              <a:buSzPct val="100000"/>
              <a:buFont typeface="Wingdings" pitchFamily="2" charset="2"/>
              <a:buChar char="Ø"/>
            </a:pPr>
            <a:endParaRPr lang="en-US" sz="1800" kern="0" dirty="0">
              <a:solidFill>
                <a:schemeClr val="tx1"/>
              </a:solidFill>
              <a:latin typeface="Gill Sans MT" panose="020B0502020104020203" pitchFamily="34" charset="77"/>
            </a:endParaRPr>
          </a:p>
          <a:p>
            <a:pPr marL="11113" lvl="1" algn="l" defTabSz="914400">
              <a:spcBef>
                <a:spcPts val="0"/>
              </a:spcBef>
              <a:buSzPct val="100000"/>
            </a:pPr>
            <a:r>
              <a:rPr lang="en-US" sz="1800" kern="0" dirty="0">
                <a:solidFill>
                  <a:schemeClr val="tx1"/>
                </a:solidFill>
                <a:latin typeface="Gill Sans MT" panose="020B0502020104020203" pitchFamily="34" charset="77"/>
              </a:rPr>
              <a:t>Nevertheless, these QLCSs generally:</a:t>
            </a:r>
          </a:p>
          <a:p>
            <a:pPr marL="754063" lvl="2" indent="-285750" algn="l" defTabSz="914400">
              <a:spcBef>
                <a:spcPts val="0"/>
              </a:spcBef>
              <a:buSzPct val="100000"/>
              <a:buFont typeface="Wingdings" pitchFamily="2" charset="2"/>
              <a:buChar char="Ø"/>
            </a:pPr>
            <a:r>
              <a:rPr lang="en-US" kern="0" dirty="0">
                <a:solidFill>
                  <a:schemeClr val="tx1"/>
                </a:solidFill>
                <a:latin typeface="Gill Sans MT" panose="020B0502020104020203" pitchFamily="34" charset="77"/>
              </a:rPr>
              <a:t>Were long-lived</a:t>
            </a:r>
          </a:p>
          <a:p>
            <a:pPr marL="754063" lvl="2" indent="-285750" algn="l" defTabSz="914400">
              <a:spcBef>
                <a:spcPts val="0"/>
              </a:spcBef>
              <a:buSzPct val="100000"/>
              <a:buFont typeface="Wingdings" pitchFamily="2" charset="2"/>
              <a:buChar char="Ø"/>
            </a:pPr>
            <a:r>
              <a:rPr lang="en-US" kern="0" dirty="0">
                <a:solidFill>
                  <a:schemeClr val="tx1"/>
                </a:solidFill>
                <a:latin typeface="Gill Sans MT" panose="020B0502020104020203" pitchFamily="34" charset="77"/>
              </a:rPr>
              <a:t>Produced severe winds</a:t>
            </a:r>
          </a:p>
          <a:p>
            <a:pPr marL="754063" lvl="2" indent="-285750" algn="l" defTabSz="914400">
              <a:spcBef>
                <a:spcPts val="0"/>
              </a:spcBef>
              <a:buSzPct val="100000"/>
              <a:buFont typeface="Wingdings" pitchFamily="2" charset="2"/>
              <a:buChar char="Ø"/>
            </a:pPr>
            <a:r>
              <a:rPr lang="en-US" kern="0" dirty="0">
                <a:solidFill>
                  <a:schemeClr val="tx1"/>
                </a:solidFill>
                <a:latin typeface="Gill Sans MT" panose="020B0502020104020203" pitchFamily="34" charset="77"/>
              </a:rPr>
              <a:t>Exhibited </a:t>
            </a:r>
            <a:r>
              <a:rPr lang="en-US" kern="0" dirty="0" err="1">
                <a:solidFill>
                  <a:schemeClr val="tx1"/>
                </a:solidFill>
                <a:latin typeface="Gill Sans MT" panose="020B0502020104020203" pitchFamily="34" charset="77"/>
              </a:rPr>
              <a:t>mesovortices</a:t>
            </a:r>
            <a:r>
              <a:rPr lang="en-US" kern="0" dirty="0">
                <a:solidFill>
                  <a:schemeClr val="tx1"/>
                </a:solidFill>
                <a:latin typeface="Gill Sans MT" panose="020B0502020104020203" pitchFamily="34" charset="77"/>
              </a:rPr>
              <a:t> and often tornadoes</a:t>
            </a:r>
          </a:p>
          <a:p>
            <a:pPr marL="754063" lvl="2" indent="-285750" algn="l" defTabSz="914400">
              <a:spcBef>
                <a:spcPts val="0"/>
              </a:spcBef>
              <a:buSzPct val="100000"/>
              <a:buFont typeface="Wingdings" pitchFamily="2" charset="2"/>
              <a:buChar char="Ø"/>
            </a:pPr>
            <a:endParaRPr lang="en-US" kern="0" dirty="0">
              <a:solidFill>
                <a:schemeClr val="tx1"/>
              </a:solidFill>
              <a:latin typeface="Gill Sans MT" panose="020B0502020104020203" pitchFamily="34" charset="77"/>
            </a:endParaRPr>
          </a:p>
          <a:p>
            <a:pPr marL="11113" lvl="2" algn="l" defTabSz="914400">
              <a:spcBef>
                <a:spcPts val="0"/>
              </a:spcBef>
              <a:buSzPct val="100000"/>
            </a:pPr>
            <a:r>
              <a:rPr lang="en-US" kern="0" dirty="0">
                <a:solidFill>
                  <a:schemeClr val="tx1"/>
                </a:solidFill>
                <a:latin typeface="Gill Sans MT" panose="020B0502020104020203" pitchFamily="34" charset="77"/>
              </a:rPr>
              <a:t>Perhaps even modest cold pools are sufficient for many QLCS</a:t>
            </a:r>
          </a:p>
          <a:p>
            <a:pPr marL="11113" lvl="2" algn="l" defTabSz="914400">
              <a:spcBef>
                <a:spcPts val="0"/>
              </a:spcBef>
              <a:buSzPct val="100000"/>
            </a:pPr>
            <a:r>
              <a:rPr lang="en-US" kern="0" dirty="0">
                <a:solidFill>
                  <a:schemeClr val="tx1"/>
                </a:solidFill>
                <a:latin typeface="Gill Sans MT" panose="020B0502020104020203" pitchFamily="34" charset="77"/>
              </a:rPr>
              <a:t>processes… what does C look like vs. environmental </a:t>
            </a:r>
            <a:r>
              <a:rPr lang="en" dirty="0">
                <a:solidFill>
                  <a:schemeClr val="dk1"/>
                </a:solidFill>
                <a:latin typeface="Gill Sans MT" panose="020B0502020104020203" pitchFamily="34" charset="77"/>
              </a:rPr>
              <a:t>∆</a:t>
            </a:r>
            <a:r>
              <a:rPr lang="en-US" kern="0" dirty="0">
                <a:solidFill>
                  <a:schemeClr val="tx1"/>
                </a:solidFill>
                <a:latin typeface="Gill Sans MT" panose="020B0502020104020203" pitchFamily="34" charset="77"/>
              </a:rPr>
              <a:t>U? </a:t>
            </a:r>
          </a:p>
          <a:p>
            <a:pPr marL="11113" lvl="2" algn="l" defTabSz="914400">
              <a:spcBef>
                <a:spcPts val="0"/>
              </a:spcBef>
              <a:buSzPct val="100000"/>
            </a:pPr>
            <a:r>
              <a:rPr lang="en-US" kern="0" dirty="0">
                <a:solidFill>
                  <a:schemeClr val="tx1"/>
                </a:solidFill>
                <a:latin typeface="Gill Sans MT" panose="020B0502020104020203" pitchFamily="34" charset="77"/>
              </a:rPr>
              <a:t>What is the large scale forcing doing?  </a:t>
            </a:r>
            <a:r>
              <a:rPr lang="en-US" u="sng" kern="0" dirty="0">
                <a:solidFill>
                  <a:schemeClr val="tx1"/>
                </a:solidFill>
                <a:latin typeface="Gill Sans MT" panose="020B0502020104020203" pitchFamily="34" charset="77"/>
              </a:rPr>
              <a:t>What other </a:t>
            </a:r>
            <a:r>
              <a:rPr lang="en-US" u="sng" kern="0" dirty="0" err="1">
                <a:solidFill>
                  <a:schemeClr val="tx1"/>
                </a:solidFill>
                <a:latin typeface="Gill Sans MT" panose="020B0502020104020203" pitchFamily="34" charset="77"/>
              </a:rPr>
              <a:t>PERiLS</a:t>
            </a:r>
            <a:endParaRPr lang="en-US" u="sng" kern="0" dirty="0">
              <a:solidFill>
                <a:schemeClr val="tx1"/>
              </a:solidFill>
              <a:latin typeface="Gill Sans MT" panose="020B0502020104020203" pitchFamily="34" charset="77"/>
            </a:endParaRPr>
          </a:p>
          <a:p>
            <a:pPr marL="11113" lvl="2" algn="l" defTabSz="914400">
              <a:spcBef>
                <a:spcPts val="0"/>
              </a:spcBef>
              <a:buSzPct val="100000"/>
            </a:pPr>
            <a:r>
              <a:rPr lang="en-US" u="sng" kern="0" dirty="0">
                <a:solidFill>
                  <a:schemeClr val="tx1"/>
                </a:solidFill>
                <a:latin typeface="Gill Sans MT" panose="020B0502020104020203" pitchFamily="34" charset="77"/>
              </a:rPr>
              <a:t>datasets could be brought to bear?</a:t>
            </a:r>
            <a:r>
              <a:rPr lang="en-US" kern="0" dirty="0">
                <a:solidFill>
                  <a:schemeClr val="tx1"/>
                </a:solidFill>
                <a:latin typeface="Gill Sans MT" panose="020B0502020104020203" pitchFamily="34" charset="77"/>
              </a:rPr>
              <a:t> The saga continues…</a:t>
            </a:r>
          </a:p>
          <a:p>
            <a:pPr marL="754063" lvl="2" indent="-285750" algn="l" defTabSz="914400">
              <a:spcBef>
                <a:spcPts val="0"/>
              </a:spcBef>
              <a:buSzPct val="100000"/>
              <a:buFont typeface="Wingdings" pitchFamily="2" charset="2"/>
              <a:buChar char="Ø"/>
            </a:pPr>
            <a:endParaRPr lang="en-US" sz="1200" kern="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pic>
        <p:nvPicPr>
          <p:cNvPr id="10" name="Google Shape;47;p8">
            <a:extLst>
              <a:ext uri="{FF2B5EF4-FFF2-40B4-BE49-F238E27FC236}">
                <a16:creationId xmlns:a16="http://schemas.microsoft.com/office/drawing/2014/main" id="{22E4CF1F-0647-5840-AB6F-3385378800F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88646" y="4844390"/>
            <a:ext cx="1066283" cy="110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DF374610-57CC-986B-EB87-E63F444D6BFF}"/>
              </a:ext>
            </a:extLst>
          </p:cNvPr>
          <p:cNvSpPr/>
          <p:nvPr/>
        </p:nvSpPr>
        <p:spPr>
          <a:xfrm>
            <a:off x="2561230" y="745526"/>
            <a:ext cx="859809" cy="214295"/>
          </a:xfrm>
          <a:custGeom>
            <a:avLst/>
            <a:gdLst>
              <a:gd name="connsiteX0" fmla="*/ 0 w 859809"/>
              <a:gd name="connsiteY0" fmla="*/ 205268 h 214295"/>
              <a:gd name="connsiteX1" fmla="*/ 272955 w 859809"/>
              <a:gd name="connsiteY1" fmla="*/ 205268 h 214295"/>
              <a:gd name="connsiteX2" fmla="*/ 291152 w 859809"/>
              <a:gd name="connsiteY2" fmla="*/ 200719 h 214295"/>
              <a:gd name="connsiteX3" fmla="*/ 345743 w 859809"/>
              <a:gd name="connsiteY3" fmla="*/ 196170 h 214295"/>
              <a:gd name="connsiteX4" fmla="*/ 477671 w 859809"/>
              <a:gd name="connsiteY4" fmla="*/ 187071 h 214295"/>
              <a:gd name="connsiteX5" fmla="*/ 755176 w 859809"/>
              <a:gd name="connsiteY5" fmla="*/ 182522 h 214295"/>
              <a:gd name="connsiteX6" fmla="*/ 782471 w 859809"/>
              <a:gd name="connsiteY6" fmla="*/ 168874 h 214295"/>
              <a:gd name="connsiteX7" fmla="*/ 791570 w 859809"/>
              <a:gd name="connsiteY7" fmla="*/ 155226 h 214295"/>
              <a:gd name="connsiteX8" fmla="*/ 805218 w 859809"/>
              <a:gd name="connsiteY8" fmla="*/ 114283 h 214295"/>
              <a:gd name="connsiteX9" fmla="*/ 809767 w 859809"/>
              <a:gd name="connsiteY9" fmla="*/ 100635 h 214295"/>
              <a:gd name="connsiteX10" fmla="*/ 814316 w 859809"/>
              <a:gd name="connsiteY10" fmla="*/ 86987 h 214295"/>
              <a:gd name="connsiteX11" fmla="*/ 809767 w 859809"/>
              <a:gd name="connsiteY11" fmla="*/ 14199 h 214295"/>
              <a:gd name="connsiteX12" fmla="*/ 796119 w 859809"/>
              <a:gd name="connsiteY12" fmla="*/ 552 h 214295"/>
              <a:gd name="connsiteX13" fmla="*/ 755176 w 859809"/>
              <a:gd name="connsiteY13" fmla="*/ 5101 h 214295"/>
              <a:gd name="connsiteX14" fmla="*/ 750627 w 859809"/>
              <a:gd name="connsiteY14" fmla="*/ 41495 h 214295"/>
              <a:gd name="connsiteX15" fmla="*/ 805218 w 859809"/>
              <a:gd name="connsiteY15" fmla="*/ 36946 h 214295"/>
              <a:gd name="connsiteX16" fmla="*/ 846161 w 859809"/>
              <a:gd name="connsiteY16" fmla="*/ 14199 h 214295"/>
              <a:gd name="connsiteX17" fmla="*/ 859809 w 859809"/>
              <a:gd name="connsiteY17" fmla="*/ 5101 h 21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59809" h="214295">
                <a:moveTo>
                  <a:pt x="0" y="205268"/>
                </a:moveTo>
                <a:cubicBezTo>
                  <a:pt x="108359" y="220747"/>
                  <a:pt x="44079" y="213298"/>
                  <a:pt x="272955" y="205268"/>
                </a:cubicBezTo>
                <a:cubicBezTo>
                  <a:pt x="279203" y="205049"/>
                  <a:pt x="284948" y="201494"/>
                  <a:pt x="291152" y="200719"/>
                </a:cubicBezTo>
                <a:cubicBezTo>
                  <a:pt x="309271" y="198454"/>
                  <a:pt x="327546" y="197686"/>
                  <a:pt x="345743" y="196170"/>
                </a:cubicBezTo>
                <a:cubicBezTo>
                  <a:pt x="399288" y="182782"/>
                  <a:pt x="366550" y="189655"/>
                  <a:pt x="477671" y="187071"/>
                </a:cubicBezTo>
                <a:lnTo>
                  <a:pt x="755176" y="182522"/>
                </a:lnTo>
                <a:cubicBezTo>
                  <a:pt x="766278" y="178822"/>
                  <a:pt x="773651" y="177695"/>
                  <a:pt x="782471" y="168874"/>
                </a:cubicBezTo>
                <a:cubicBezTo>
                  <a:pt x="786337" y="165008"/>
                  <a:pt x="788537" y="159775"/>
                  <a:pt x="791570" y="155226"/>
                </a:cubicBezTo>
                <a:lnTo>
                  <a:pt x="805218" y="114283"/>
                </a:lnTo>
                <a:lnTo>
                  <a:pt x="809767" y="100635"/>
                </a:lnTo>
                <a:lnTo>
                  <a:pt x="814316" y="86987"/>
                </a:lnTo>
                <a:cubicBezTo>
                  <a:pt x="812800" y="62724"/>
                  <a:pt x="814775" y="37988"/>
                  <a:pt x="809767" y="14199"/>
                </a:cubicBezTo>
                <a:cubicBezTo>
                  <a:pt x="808442" y="7904"/>
                  <a:pt x="802465" y="1610"/>
                  <a:pt x="796119" y="552"/>
                </a:cubicBezTo>
                <a:cubicBezTo>
                  <a:pt x="782574" y="-1705"/>
                  <a:pt x="768824" y="3585"/>
                  <a:pt x="755176" y="5101"/>
                </a:cubicBezTo>
                <a:cubicBezTo>
                  <a:pt x="749482" y="8897"/>
                  <a:pt x="711848" y="27645"/>
                  <a:pt x="750627" y="41495"/>
                </a:cubicBezTo>
                <a:cubicBezTo>
                  <a:pt x="767823" y="47637"/>
                  <a:pt x="787021" y="38462"/>
                  <a:pt x="805218" y="36946"/>
                </a:cubicBezTo>
                <a:cubicBezTo>
                  <a:pt x="829240" y="28937"/>
                  <a:pt x="814874" y="35057"/>
                  <a:pt x="846161" y="14199"/>
                </a:cubicBezTo>
                <a:lnTo>
                  <a:pt x="859809" y="510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6E444FE-4A41-1DAA-C58C-9D7C73AA3F8A}"/>
              </a:ext>
            </a:extLst>
          </p:cNvPr>
          <p:cNvSpPr/>
          <p:nvPr/>
        </p:nvSpPr>
        <p:spPr>
          <a:xfrm>
            <a:off x="3468806" y="734152"/>
            <a:ext cx="584579" cy="214295"/>
          </a:xfrm>
          <a:custGeom>
            <a:avLst/>
            <a:gdLst>
              <a:gd name="connsiteX0" fmla="*/ 0 w 859809"/>
              <a:gd name="connsiteY0" fmla="*/ 205268 h 214295"/>
              <a:gd name="connsiteX1" fmla="*/ 272955 w 859809"/>
              <a:gd name="connsiteY1" fmla="*/ 205268 h 214295"/>
              <a:gd name="connsiteX2" fmla="*/ 291152 w 859809"/>
              <a:gd name="connsiteY2" fmla="*/ 200719 h 214295"/>
              <a:gd name="connsiteX3" fmla="*/ 345743 w 859809"/>
              <a:gd name="connsiteY3" fmla="*/ 196170 h 214295"/>
              <a:gd name="connsiteX4" fmla="*/ 477671 w 859809"/>
              <a:gd name="connsiteY4" fmla="*/ 187071 h 214295"/>
              <a:gd name="connsiteX5" fmla="*/ 755176 w 859809"/>
              <a:gd name="connsiteY5" fmla="*/ 182522 h 214295"/>
              <a:gd name="connsiteX6" fmla="*/ 782471 w 859809"/>
              <a:gd name="connsiteY6" fmla="*/ 168874 h 214295"/>
              <a:gd name="connsiteX7" fmla="*/ 791570 w 859809"/>
              <a:gd name="connsiteY7" fmla="*/ 155226 h 214295"/>
              <a:gd name="connsiteX8" fmla="*/ 805218 w 859809"/>
              <a:gd name="connsiteY8" fmla="*/ 114283 h 214295"/>
              <a:gd name="connsiteX9" fmla="*/ 809767 w 859809"/>
              <a:gd name="connsiteY9" fmla="*/ 100635 h 214295"/>
              <a:gd name="connsiteX10" fmla="*/ 814316 w 859809"/>
              <a:gd name="connsiteY10" fmla="*/ 86987 h 214295"/>
              <a:gd name="connsiteX11" fmla="*/ 809767 w 859809"/>
              <a:gd name="connsiteY11" fmla="*/ 14199 h 214295"/>
              <a:gd name="connsiteX12" fmla="*/ 796119 w 859809"/>
              <a:gd name="connsiteY12" fmla="*/ 552 h 214295"/>
              <a:gd name="connsiteX13" fmla="*/ 755176 w 859809"/>
              <a:gd name="connsiteY13" fmla="*/ 5101 h 214295"/>
              <a:gd name="connsiteX14" fmla="*/ 750627 w 859809"/>
              <a:gd name="connsiteY14" fmla="*/ 41495 h 214295"/>
              <a:gd name="connsiteX15" fmla="*/ 805218 w 859809"/>
              <a:gd name="connsiteY15" fmla="*/ 36946 h 214295"/>
              <a:gd name="connsiteX16" fmla="*/ 846161 w 859809"/>
              <a:gd name="connsiteY16" fmla="*/ 14199 h 214295"/>
              <a:gd name="connsiteX17" fmla="*/ 859809 w 859809"/>
              <a:gd name="connsiteY17" fmla="*/ 5101 h 21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59809" h="214295">
                <a:moveTo>
                  <a:pt x="0" y="205268"/>
                </a:moveTo>
                <a:cubicBezTo>
                  <a:pt x="108359" y="220747"/>
                  <a:pt x="44079" y="213298"/>
                  <a:pt x="272955" y="205268"/>
                </a:cubicBezTo>
                <a:cubicBezTo>
                  <a:pt x="279203" y="205049"/>
                  <a:pt x="284948" y="201494"/>
                  <a:pt x="291152" y="200719"/>
                </a:cubicBezTo>
                <a:cubicBezTo>
                  <a:pt x="309271" y="198454"/>
                  <a:pt x="327546" y="197686"/>
                  <a:pt x="345743" y="196170"/>
                </a:cubicBezTo>
                <a:cubicBezTo>
                  <a:pt x="399288" y="182782"/>
                  <a:pt x="366550" y="189655"/>
                  <a:pt x="477671" y="187071"/>
                </a:cubicBezTo>
                <a:lnTo>
                  <a:pt x="755176" y="182522"/>
                </a:lnTo>
                <a:cubicBezTo>
                  <a:pt x="766278" y="178822"/>
                  <a:pt x="773651" y="177695"/>
                  <a:pt x="782471" y="168874"/>
                </a:cubicBezTo>
                <a:cubicBezTo>
                  <a:pt x="786337" y="165008"/>
                  <a:pt x="788537" y="159775"/>
                  <a:pt x="791570" y="155226"/>
                </a:cubicBezTo>
                <a:lnTo>
                  <a:pt x="805218" y="114283"/>
                </a:lnTo>
                <a:lnTo>
                  <a:pt x="809767" y="100635"/>
                </a:lnTo>
                <a:lnTo>
                  <a:pt x="814316" y="86987"/>
                </a:lnTo>
                <a:cubicBezTo>
                  <a:pt x="812800" y="62724"/>
                  <a:pt x="814775" y="37988"/>
                  <a:pt x="809767" y="14199"/>
                </a:cubicBezTo>
                <a:cubicBezTo>
                  <a:pt x="808442" y="7904"/>
                  <a:pt x="802465" y="1610"/>
                  <a:pt x="796119" y="552"/>
                </a:cubicBezTo>
                <a:cubicBezTo>
                  <a:pt x="782574" y="-1705"/>
                  <a:pt x="768824" y="3585"/>
                  <a:pt x="755176" y="5101"/>
                </a:cubicBezTo>
                <a:cubicBezTo>
                  <a:pt x="749482" y="8897"/>
                  <a:pt x="711848" y="27645"/>
                  <a:pt x="750627" y="41495"/>
                </a:cubicBezTo>
                <a:cubicBezTo>
                  <a:pt x="767823" y="47637"/>
                  <a:pt x="787021" y="38462"/>
                  <a:pt x="805218" y="36946"/>
                </a:cubicBezTo>
                <a:cubicBezTo>
                  <a:pt x="829240" y="28937"/>
                  <a:pt x="814874" y="35057"/>
                  <a:pt x="846161" y="14199"/>
                </a:cubicBezTo>
                <a:lnTo>
                  <a:pt x="859809" y="510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92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0E97C1AD-D833-6658-C372-883DE850F7C4}"/>
              </a:ext>
            </a:extLst>
          </p:cNvPr>
          <p:cNvSpPr txBox="1"/>
          <p:nvPr/>
        </p:nvSpPr>
        <p:spPr>
          <a:xfrm>
            <a:off x="2734733" y="25398"/>
            <a:ext cx="6383866" cy="4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bg1"/>
                </a:solidFill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MOTIVATION</a:t>
            </a:r>
            <a:endParaRPr sz="1400" dirty="0">
              <a:solidFill>
                <a:schemeClr val="bg1"/>
              </a:solidFill>
              <a:latin typeface="Univers Condensed" panose="020F0502020204030204" pitchFamily="34" charset="0"/>
              <a:ea typeface="Calibri"/>
              <a:cs typeface="Univers Condensed" panose="020F0502020204030204" pitchFamily="34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3914B7-2671-D503-44EB-7A973388FF4F}"/>
              </a:ext>
            </a:extLst>
          </p:cNvPr>
          <p:cNvSpPr txBox="1"/>
          <p:nvPr/>
        </p:nvSpPr>
        <p:spPr>
          <a:xfrm>
            <a:off x="576696" y="681994"/>
            <a:ext cx="79379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Cold pool properties are important for a number of squall line processes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Lifting that facilitates system maintenance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cs typeface="Gill Sans MT"/>
              </a:rPr>
              <a:t>Baroclinic generation of horizontal vorticity that might be linked to vortices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48EBA-2512-11FB-48E0-D8820780EF46}"/>
              </a:ext>
            </a:extLst>
          </p:cNvPr>
          <p:cNvSpPr txBox="1"/>
          <p:nvPr/>
        </p:nvSpPr>
        <p:spPr>
          <a:xfrm>
            <a:off x="7185771" y="6519446"/>
            <a:ext cx="1958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Gill Sans MT" panose="020B0502020104020203" pitchFamily="34" charset="77"/>
              </a:rPr>
              <a:t>COMET: </a:t>
            </a:r>
            <a:r>
              <a:rPr lang="en-US" sz="1600" i="1" dirty="0">
                <a:latin typeface="Gill Sans MT" panose="020B0502020104020203" pitchFamily="34" charset="77"/>
              </a:rPr>
              <a:t>MCS module</a:t>
            </a:r>
          </a:p>
        </p:txBody>
      </p:sp>
      <p:pic>
        <p:nvPicPr>
          <p:cNvPr id="5" name="Picture 6" descr="lev3dcp">
            <a:extLst>
              <a:ext uri="{FF2B5EF4-FFF2-40B4-BE49-F238E27FC236}">
                <a16:creationId xmlns:a16="http://schemas.microsoft.com/office/drawing/2014/main" id="{8279E936-AF20-2FDE-3AC9-CB6A36E0D8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99" y="1940982"/>
            <a:ext cx="5754511" cy="431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020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0E97C1AD-D833-6658-C372-883DE850F7C4}"/>
              </a:ext>
            </a:extLst>
          </p:cNvPr>
          <p:cNvSpPr txBox="1"/>
          <p:nvPr/>
        </p:nvSpPr>
        <p:spPr>
          <a:xfrm>
            <a:off x="2734733" y="25398"/>
            <a:ext cx="6383866" cy="4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bg1"/>
                </a:solidFill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BACKGROUND</a:t>
            </a:r>
            <a:endParaRPr sz="1400" dirty="0">
              <a:solidFill>
                <a:schemeClr val="bg1"/>
              </a:solidFill>
              <a:latin typeface="Univers Condensed" panose="020F0502020204030204" pitchFamily="34" charset="0"/>
              <a:ea typeface="Calibri"/>
              <a:cs typeface="Univers Condensed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92FF02-FE4A-3D9A-A455-4E9AACDDA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0687"/>
            <a:ext cx="4480560" cy="3552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AEAA5B-2B88-713C-98F2-F3911D1A1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40" y="1280394"/>
            <a:ext cx="4480560" cy="2360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68CCF-FA8A-CD96-8495-90AAC681B03C}"/>
              </a:ext>
            </a:extLst>
          </p:cNvPr>
          <p:cNvSpPr txBox="1"/>
          <p:nvPr/>
        </p:nvSpPr>
        <p:spPr>
          <a:xfrm>
            <a:off x="135467" y="5257800"/>
            <a:ext cx="888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“Perhaps a cold pool ‘audit’ would be beneficial to the community.” –Bryan and Parker (2010)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7A133-1232-0619-3289-597E0FF1F49F}"/>
              </a:ext>
            </a:extLst>
          </p:cNvPr>
          <p:cNvSpPr txBox="1"/>
          <p:nvPr/>
        </p:nvSpPr>
        <p:spPr>
          <a:xfrm>
            <a:off x="318449" y="651932"/>
            <a:ext cx="3951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Gill Sans MT" panose="020B0502020104020203" pitchFamily="34" charset="77"/>
              </a:rPr>
              <a:t>Engerer</a:t>
            </a:r>
            <a:r>
              <a:rPr lang="en-US" sz="1600" dirty="0">
                <a:latin typeface="Gill Sans MT" panose="020B0502020104020203" pitchFamily="34" charset="77"/>
              </a:rPr>
              <a:t> et al (2008):</a:t>
            </a:r>
          </a:p>
          <a:p>
            <a:pPr algn="ctr"/>
            <a:r>
              <a:rPr lang="en-US" sz="1600" dirty="0">
                <a:latin typeface="Gill Sans MT" panose="020B0502020104020203" pitchFamily="34" charset="77"/>
              </a:rPr>
              <a:t>surface observations of 39 Oklahoma QLCSs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7DD6E-1F3B-5F9A-3DFA-5879F013CF93}"/>
              </a:ext>
            </a:extLst>
          </p:cNvPr>
          <p:cNvSpPr txBox="1"/>
          <p:nvPr/>
        </p:nvSpPr>
        <p:spPr>
          <a:xfrm>
            <a:off x="4945667" y="651932"/>
            <a:ext cx="4078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Gill Sans MT" panose="020B0502020104020203" pitchFamily="34" charset="77"/>
              </a:rPr>
              <a:t>Bryan and Parker (2010):</a:t>
            </a:r>
          </a:p>
          <a:p>
            <a:pPr algn="ctr"/>
            <a:r>
              <a:rPr lang="en-US" sz="1600" dirty="0">
                <a:latin typeface="Gill Sans MT" panose="020B0502020104020203" pitchFamily="34" charset="77"/>
              </a:rPr>
              <a:t>series of soundings from </a:t>
            </a:r>
            <a:r>
              <a:rPr lang="en-US" sz="1600" dirty="0">
                <a:latin typeface="Gill Sans MT" panose="020B0502020104020203" pitchFamily="34" charset="77"/>
                <a:cs typeface="Arial" panose="020B0604020202020204" pitchFamily="34" charset="0"/>
              </a:rPr>
              <a:t>one</a:t>
            </a:r>
            <a:r>
              <a:rPr lang="en-US" sz="1600" dirty="0">
                <a:latin typeface="Gill Sans MT" panose="020B0502020104020203" pitchFamily="34" charset="77"/>
              </a:rPr>
              <a:t> Oklahoma QLCS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0082B6-377F-DD3B-5841-A5CC6F5D44CF}"/>
              </a:ext>
            </a:extLst>
          </p:cNvPr>
          <p:cNvSpPr txBox="1"/>
          <p:nvPr/>
        </p:nvSpPr>
        <p:spPr>
          <a:xfrm>
            <a:off x="954249" y="5918200"/>
            <a:ext cx="7319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We’ve had only a few glimpses at cool season/Southeastern QLCS cold pools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(e.g.  McDonald and Weiss 2021)</a:t>
            </a:r>
          </a:p>
        </p:txBody>
      </p:sp>
    </p:spTree>
    <p:extLst>
      <p:ext uri="{BB962C8B-B14F-4D97-AF65-F5344CB8AC3E}">
        <p14:creationId xmlns:p14="http://schemas.microsoft.com/office/powerpoint/2010/main" val="1144002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0E97C1AD-D833-6658-C372-883DE850F7C4}"/>
              </a:ext>
            </a:extLst>
          </p:cNvPr>
          <p:cNvSpPr txBox="1"/>
          <p:nvPr/>
        </p:nvSpPr>
        <p:spPr>
          <a:xfrm>
            <a:off x="2709333" y="25398"/>
            <a:ext cx="6409266" cy="4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bg1"/>
                </a:solidFill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CORE DATASETS (SO FAR)</a:t>
            </a:r>
            <a:endParaRPr sz="1400" dirty="0">
              <a:solidFill>
                <a:schemeClr val="bg1"/>
              </a:solidFill>
              <a:latin typeface="Univers Condensed" panose="020F0502020204030204" pitchFamily="34" charset="0"/>
              <a:ea typeface="Calibri"/>
              <a:cs typeface="Univers Condensed" panose="020F0502020204030204" pitchFamily="34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CE6409-D58C-2908-08DF-D9066DA31118}"/>
              </a:ext>
            </a:extLst>
          </p:cNvPr>
          <p:cNvSpPr txBox="1"/>
          <p:nvPr/>
        </p:nvSpPr>
        <p:spPr>
          <a:xfrm>
            <a:off x="509954" y="857088"/>
            <a:ext cx="48592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Gill Sans MT" panose="020B0502020104020203" pitchFamily="34" charset="77"/>
              </a:rPr>
              <a:t>5 NCSU/UIUC/FARM Sounding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432FF"/>
              </a:solidFill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2-3 NCSU/UIUC/FARM Mobile </a:t>
            </a:r>
            <a:r>
              <a:rPr lang="en-US" sz="20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Mesonets</a:t>
            </a:r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 + FARM Pods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Gill Sans MT" panose="020B0502020104020203" pitchFamily="34" charset="77"/>
              </a:rPr>
              <a:t>TTU </a:t>
            </a:r>
            <a:r>
              <a:rPr lang="en-US" sz="2000" dirty="0" err="1">
                <a:solidFill>
                  <a:srgbClr val="00B050"/>
                </a:solidFill>
                <a:latin typeface="Gill Sans MT" panose="020B0502020104020203" pitchFamily="34" charset="77"/>
              </a:rPr>
              <a:t>Sticknets</a:t>
            </a:r>
            <a:r>
              <a:rPr lang="en-US" sz="2000" dirty="0">
                <a:solidFill>
                  <a:srgbClr val="00B050"/>
                </a:solidFill>
                <a:latin typeface="Gill Sans MT" panose="020B0502020104020203" pitchFamily="34" charset="77"/>
              </a:rPr>
              <a:t> (“</a:t>
            </a:r>
            <a:r>
              <a:rPr lang="en-US" sz="2000" dirty="0" err="1">
                <a:solidFill>
                  <a:srgbClr val="00B050"/>
                </a:solidFill>
                <a:latin typeface="Gill Sans MT" panose="020B0502020104020203" pitchFamily="34" charset="77"/>
              </a:rPr>
              <a:t>Stesonet</a:t>
            </a:r>
            <a:r>
              <a:rPr lang="en-US" sz="2000" dirty="0">
                <a:solidFill>
                  <a:srgbClr val="00B050"/>
                </a:solidFill>
                <a:latin typeface="Gill Sans MT" panose="020B0502020104020203" pitchFamily="34" charset="77"/>
              </a:rPr>
              <a:t>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50"/>
              </a:solidFill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Y1 full QC, Y2 pre-QC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B8F13-8FC6-EB75-F337-807D15535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61" b="21664"/>
          <a:stretch/>
        </p:blipFill>
        <p:spPr>
          <a:xfrm>
            <a:off x="6596203" y="2790678"/>
            <a:ext cx="2429264" cy="1812916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084F09-F09D-25E6-129A-F15A6B20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083" y="561071"/>
            <a:ext cx="2832577" cy="2124434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2AE19EA-AF88-10C7-9DA0-14F690067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/>
          <a:stretch/>
        </p:blipFill>
        <p:spPr bwMode="auto">
          <a:xfrm>
            <a:off x="5318790" y="4710606"/>
            <a:ext cx="2360475" cy="20796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194;p22">
            <a:extLst>
              <a:ext uri="{FF2B5EF4-FFF2-40B4-BE49-F238E27FC236}">
                <a16:creationId xmlns:a16="http://schemas.microsoft.com/office/drawing/2014/main" id="{90C6312C-F270-0A53-C4E9-E9BF192AAAA0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6881" t="32221" r="4032" b="4512"/>
          <a:stretch/>
        </p:blipFill>
        <p:spPr>
          <a:xfrm>
            <a:off x="2616198" y="3928533"/>
            <a:ext cx="2582334" cy="2865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" name="Google Shape;196;p22">
            <a:extLst>
              <a:ext uri="{FF2B5EF4-FFF2-40B4-BE49-F238E27FC236}">
                <a16:creationId xmlns:a16="http://schemas.microsoft.com/office/drawing/2014/main" id="{E14F6DA8-3D46-7751-4D8D-E5CEA002951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7000" y="3920067"/>
            <a:ext cx="2373128" cy="28650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694532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0E97C1AD-D833-6658-C372-883DE850F7C4}"/>
              </a:ext>
            </a:extLst>
          </p:cNvPr>
          <p:cNvSpPr txBox="1"/>
          <p:nvPr/>
        </p:nvSpPr>
        <p:spPr>
          <a:xfrm>
            <a:off x="2734733" y="25398"/>
            <a:ext cx="6383866" cy="4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CASE SELECTION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F0502020204030204" pitchFamily="34" charset="0"/>
              <a:ea typeface="Calibri"/>
              <a:cs typeface="Univers Condensed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6A1A4A-81B3-1386-B31C-55AC85A4E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40"/>
          <a:stretch/>
        </p:blipFill>
        <p:spPr>
          <a:xfrm>
            <a:off x="110881" y="755162"/>
            <a:ext cx="2927784" cy="2720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CCE85F-C93B-6F91-BC00-5BA2D2ACC29A}"/>
              </a:ext>
            </a:extLst>
          </p:cNvPr>
          <p:cNvSpPr txBox="1"/>
          <p:nvPr/>
        </p:nvSpPr>
        <p:spPr>
          <a:xfrm>
            <a:off x="1121782" y="508018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Gill Sans MT" panose="020B0502020104020203" pitchFamily="34" charset="77"/>
              </a:rPr>
              <a:t>Y1 IOP1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B8916-05DA-0B17-5775-19BB8DD3A7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241"/>
          <a:stretch/>
        </p:blipFill>
        <p:spPr>
          <a:xfrm>
            <a:off x="3341077" y="726830"/>
            <a:ext cx="2555631" cy="2748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24133B-B7A0-C089-ACFC-784BF9F5E3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065"/>
          <a:stretch/>
        </p:blipFill>
        <p:spPr>
          <a:xfrm>
            <a:off x="6319185" y="738554"/>
            <a:ext cx="2458449" cy="2836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D5C196-CC75-8D98-1F25-CDBE31FC00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028"/>
          <a:stretch/>
        </p:blipFill>
        <p:spPr>
          <a:xfrm>
            <a:off x="1970454" y="4114800"/>
            <a:ext cx="2319844" cy="2725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D1E95-2156-8287-E420-7AC42BEACC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4098" y="4091354"/>
            <a:ext cx="2787844" cy="28056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0DDB3A-FE9D-917C-E98F-9D1E005BBCA8}"/>
              </a:ext>
            </a:extLst>
          </p:cNvPr>
          <p:cNvSpPr txBox="1"/>
          <p:nvPr/>
        </p:nvSpPr>
        <p:spPr>
          <a:xfrm>
            <a:off x="4404243" y="508018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Gill Sans MT" panose="020B0502020104020203" pitchFamily="34" charset="77"/>
              </a:rPr>
              <a:t>Y1 IOP2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E1AC5E-D63B-BC92-284C-56720C3DCE93}"/>
              </a:ext>
            </a:extLst>
          </p:cNvPr>
          <p:cNvSpPr txBox="1"/>
          <p:nvPr/>
        </p:nvSpPr>
        <p:spPr>
          <a:xfrm>
            <a:off x="7335013" y="508018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Gill Sans MT" panose="020B0502020104020203" pitchFamily="34" charset="77"/>
              </a:rPr>
              <a:t>Y1 IOP3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C61B0-C19E-00ED-3228-1A3D0D79BC78}"/>
              </a:ext>
            </a:extLst>
          </p:cNvPr>
          <p:cNvSpPr txBox="1"/>
          <p:nvPr/>
        </p:nvSpPr>
        <p:spPr>
          <a:xfrm>
            <a:off x="2845075" y="3895986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Gill Sans MT" panose="020B0502020104020203" pitchFamily="34" charset="77"/>
              </a:rPr>
              <a:t>Y1 IOP4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BA708C-9DD6-EBA3-DDE0-F7D9539AF1F7}"/>
              </a:ext>
            </a:extLst>
          </p:cNvPr>
          <p:cNvSpPr txBox="1"/>
          <p:nvPr/>
        </p:nvSpPr>
        <p:spPr>
          <a:xfrm>
            <a:off x="5529662" y="3895986"/>
            <a:ext cx="139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Gill Sans MT" panose="020B0502020104020203" pitchFamily="34" charset="77"/>
              </a:rPr>
              <a:t>Y2 IOP5 (pre-QC)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0FD787-0C93-8552-94B0-62E6252EFFB1}"/>
              </a:ext>
            </a:extLst>
          </p:cNvPr>
          <p:cNvSpPr txBox="1"/>
          <p:nvPr/>
        </p:nvSpPr>
        <p:spPr>
          <a:xfrm>
            <a:off x="451086" y="3478026"/>
            <a:ext cx="2323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Gill Sans MT" panose="020B0502020104020203" pitchFamily="34" charset="77"/>
              </a:rPr>
              <a:t>broken line (supercells) filling 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ACAA25-EEEF-8F8C-285B-E08D39F2842D}"/>
              </a:ext>
            </a:extLst>
          </p:cNvPr>
          <p:cNvSpPr txBox="1"/>
          <p:nvPr/>
        </p:nvSpPr>
        <p:spPr>
          <a:xfrm>
            <a:off x="3921115" y="3478026"/>
            <a:ext cx="1481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Gill Sans MT" panose="020B0502020104020203" pitchFamily="34" charset="77"/>
              </a:rPr>
              <a:t>classic HSLC QLCS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8E71F1-D075-6AA5-D03C-2948964ED88C}"/>
              </a:ext>
            </a:extLst>
          </p:cNvPr>
          <p:cNvSpPr txBox="1"/>
          <p:nvPr/>
        </p:nvSpPr>
        <p:spPr>
          <a:xfrm>
            <a:off x="6769822" y="3478026"/>
            <a:ext cx="1762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Gill Sans MT" panose="020B0502020104020203" pitchFamily="34" charset="77"/>
              </a:rPr>
              <a:t>heavy pre-QLCS </a:t>
            </a:r>
            <a:r>
              <a:rPr lang="en-US" sz="1200" b="1" i="1" dirty="0" err="1">
                <a:latin typeface="Gill Sans MT" panose="020B0502020104020203" pitchFamily="34" charset="77"/>
              </a:rPr>
              <a:t>precip</a:t>
            </a:r>
            <a:endParaRPr lang="en-US" sz="1200" b="1" i="1" dirty="0">
              <a:latin typeface="Gill Sans MT" panose="020B0502020104020203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3C0BB9-19C2-2011-2CA9-66D81D610D31}"/>
              </a:ext>
            </a:extLst>
          </p:cNvPr>
          <p:cNvSpPr txBox="1"/>
          <p:nvPr/>
        </p:nvSpPr>
        <p:spPr>
          <a:xfrm>
            <a:off x="7695944" y="5265794"/>
            <a:ext cx="1091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Gill Sans MT" panose="020B0502020104020203" pitchFamily="34" charset="77"/>
              </a:rPr>
              <a:t>highest CAPE</a:t>
            </a:r>
          </a:p>
          <a:p>
            <a:r>
              <a:rPr lang="en-US" sz="1200" b="1" i="1" dirty="0">
                <a:latin typeface="Gill Sans MT" panose="020B0502020104020203" pitchFamily="34" charset="77"/>
              </a:rPr>
              <a:t>in </a:t>
            </a:r>
            <a:r>
              <a:rPr lang="en-US" sz="1200" b="1" i="1" dirty="0" err="1">
                <a:latin typeface="Gill Sans MT" panose="020B0502020104020203" pitchFamily="34" charset="77"/>
              </a:rPr>
              <a:t>PERiLS</a:t>
            </a:r>
            <a:endParaRPr lang="en-US" sz="1200" b="1" i="1" dirty="0">
              <a:latin typeface="Gill Sans MT" panose="020B0502020104020203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655FDF-DF87-0F24-DAEA-BE2C5A0AC57F}"/>
              </a:ext>
            </a:extLst>
          </p:cNvPr>
          <p:cNvSpPr txBox="1"/>
          <p:nvPr/>
        </p:nvSpPr>
        <p:spPr>
          <a:xfrm>
            <a:off x="789319" y="5125117"/>
            <a:ext cx="1077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i="1" dirty="0">
                <a:latin typeface="Gill Sans MT" panose="020B0502020104020203" pitchFamily="34" charset="77"/>
              </a:rPr>
              <a:t>broken line</a:t>
            </a:r>
          </a:p>
          <a:p>
            <a:pPr algn="r"/>
            <a:r>
              <a:rPr lang="en-US" sz="1200" b="1" i="1" dirty="0">
                <a:latin typeface="Gill Sans MT" panose="020B0502020104020203" pitchFamily="34" charset="77"/>
              </a:rPr>
              <a:t>(near miss</a:t>
            </a:r>
          </a:p>
          <a:p>
            <a:pPr algn="r"/>
            <a:r>
              <a:rPr lang="en-US" sz="1200" b="1" i="1" dirty="0">
                <a:latin typeface="Gill Sans MT" panose="020B0502020104020203" pitchFamily="34" charset="77"/>
              </a:rPr>
              <a:t>for soundings</a:t>
            </a:r>
          </a:p>
          <a:p>
            <a:pPr algn="r"/>
            <a:r>
              <a:rPr lang="en-US" sz="1200" b="1" i="1" dirty="0">
                <a:latin typeface="Gill Sans MT" panose="020B0502020104020203" pitchFamily="34" charset="77"/>
              </a:rPr>
              <a:t>and pods)</a:t>
            </a:r>
          </a:p>
        </p:txBody>
      </p:sp>
    </p:spTree>
    <p:extLst>
      <p:ext uri="{BB962C8B-B14F-4D97-AF65-F5344CB8AC3E}">
        <p14:creationId xmlns:p14="http://schemas.microsoft.com/office/powerpoint/2010/main" val="2639359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0E97C1AD-D833-6658-C372-883DE850F7C4}"/>
              </a:ext>
            </a:extLst>
          </p:cNvPr>
          <p:cNvSpPr txBox="1"/>
          <p:nvPr/>
        </p:nvSpPr>
        <p:spPr>
          <a:xfrm>
            <a:off x="2734733" y="25398"/>
            <a:ext cx="6383866" cy="4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bg1"/>
                </a:solidFill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SAMPLE DEPLOYMENT AND DATA</a:t>
            </a:r>
            <a:endParaRPr sz="1400" dirty="0">
              <a:solidFill>
                <a:schemeClr val="bg1"/>
              </a:solidFill>
              <a:latin typeface="Univers Condensed" panose="020F0502020204030204" pitchFamily="34" charset="0"/>
              <a:ea typeface="Calibri"/>
              <a:cs typeface="Univers Condensed" panose="020F0502020204030204" pitchFamily="34" charset="0"/>
              <a:sym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4334EE-1499-6F96-486B-C9592CA25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5152"/>
            <a:ext cx="4572000" cy="436365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077DDF1-4E0E-A856-D5F5-49A0CE8BBA10}"/>
              </a:ext>
            </a:extLst>
          </p:cNvPr>
          <p:cNvSpPr txBox="1"/>
          <p:nvPr/>
        </p:nvSpPr>
        <p:spPr>
          <a:xfrm>
            <a:off x="2272123" y="3083719"/>
            <a:ext cx="842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Gill Sans MT" panose="020B0502020104020203" pitchFamily="34" charset="77"/>
              </a:rPr>
              <a:t>pod array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6EBC9C-B08A-774E-DF00-BCF936CD6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637" y="510239"/>
            <a:ext cx="4009574" cy="317963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2A226EA-8B8E-4022-9060-B13DEA54A60A}"/>
              </a:ext>
            </a:extLst>
          </p:cNvPr>
          <p:cNvSpPr txBox="1"/>
          <p:nvPr/>
        </p:nvSpPr>
        <p:spPr>
          <a:xfrm>
            <a:off x="7604505" y="2351854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Gill Sans MT" panose="020B0502020104020203" pitchFamily="34" charset="77"/>
              </a:rPr>
              <a:t>pods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E45589-FBB5-8C8F-8E54-BDF6E46985E2}"/>
              </a:ext>
            </a:extLst>
          </p:cNvPr>
          <p:cNvSpPr txBox="1"/>
          <p:nvPr/>
        </p:nvSpPr>
        <p:spPr>
          <a:xfrm>
            <a:off x="6917809" y="2934559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>
                <a:latin typeface="Gill Sans MT" panose="020B0502020104020203" pitchFamily="34" charset="77"/>
              </a:rPr>
              <a:t>Sticknets</a:t>
            </a:r>
            <a:endParaRPr lang="en-US" sz="1200" b="1" i="1" dirty="0">
              <a:latin typeface="Gill Sans MT" panose="020B0502020104020203" pitchFamily="34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9A65F1-7249-B287-A17C-D350A87A01AC}"/>
              </a:ext>
            </a:extLst>
          </p:cNvPr>
          <p:cNvSpPr txBox="1"/>
          <p:nvPr/>
        </p:nvSpPr>
        <p:spPr>
          <a:xfrm>
            <a:off x="5295198" y="472848"/>
            <a:ext cx="269657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Gill Sans MT" panose="020B0502020104020203" pitchFamily="34" charset="77"/>
              </a:rPr>
              <a:t>Median and distribution of T’ for IOP2</a:t>
            </a:r>
          </a:p>
        </p:txBody>
      </p:sp>
      <p:pic>
        <p:nvPicPr>
          <p:cNvPr id="19" name="Picture 16">
            <a:extLst>
              <a:ext uri="{FF2B5EF4-FFF2-40B4-BE49-F238E27FC236}">
                <a16:creationId xmlns:a16="http://schemas.microsoft.com/office/drawing/2014/main" id="{D4407287-9340-4FCD-FE33-2D91C6036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"/>
          <a:stretch/>
        </p:blipFill>
        <p:spPr bwMode="auto">
          <a:xfrm>
            <a:off x="4453666" y="3625327"/>
            <a:ext cx="4572000" cy="307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BB1501-7640-5036-E49D-90D620C30133}"/>
              </a:ext>
            </a:extLst>
          </p:cNvPr>
          <p:cNvSpPr txBox="1"/>
          <p:nvPr/>
        </p:nvSpPr>
        <p:spPr>
          <a:xfrm>
            <a:off x="5997241" y="4407437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C00000"/>
                </a:solidFill>
                <a:latin typeface="Gill Sans MT" panose="020B0502020104020203" pitchFamily="34" charset="77"/>
              </a:rPr>
              <a:t>soundings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6AFD5E4-9289-DCCF-AEB7-DE2F5D135588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5493901" y="4545937"/>
            <a:ext cx="503340" cy="2054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EF0C735-B8FC-7BC0-C3D0-31F112FD0A8E}"/>
              </a:ext>
            </a:extLst>
          </p:cNvPr>
          <p:cNvCxnSpPr>
            <a:cxnSpLocks/>
          </p:cNvCxnSpPr>
          <p:nvPr/>
        </p:nvCxnSpPr>
        <p:spPr>
          <a:xfrm flipH="1">
            <a:off x="5619736" y="4659107"/>
            <a:ext cx="436227" cy="14261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2D32E74-171E-83A5-472E-56AB204DA293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6837536" y="4457771"/>
            <a:ext cx="753613" cy="881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B20D411-F30E-041B-1E73-5C15A0098D60}"/>
              </a:ext>
            </a:extLst>
          </p:cNvPr>
          <p:cNvCxnSpPr>
            <a:cxnSpLocks/>
          </p:cNvCxnSpPr>
          <p:nvPr/>
        </p:nvCxnSpPr>
        <p:spPr>
          <a:xfrm flipV="1">
            <a:off x="6752249" y="4264824"/>
            <a:ext cx="562063" cy="18455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8E4C0FF-FACA-4421-2C6F-437C8E7D097C}"/>
              </a:ext>
            </a:extLst>
          </p:cNvPr>
          <p:cNvSpPr txBox="1"/>
          <p:nvPr/>
        </p:nvSpPr>
        <p:spPr>
          <a:xfrm>
            <a:off x="5495339" y="6581001"/>
            <a:ext cx="3568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0070C0"/>
                </a:solidFill>
                <a:latin typeface="Gill Sans MT" panose="020B0502020104020203" pitchFamily="34" charset="77"/>
              </a:rPr>
              <a:t>time-to-space conversions of individual time series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6C4B2D4C-922A-FE51-1349-B8184E735C73}"/>
              </a:ext>
            </a:extLst>
          </p:cNvPr>
          <p:cNvSpPr/>
          <p:nvPr/>
        </p:nvSpPr>
        <p:spPr>
          <a:xfrm>
            <a:off x="7195434" y="5568187"/>
            <a:ext cx="226502" cy="1048624"/>
          </a:xfrm>
          <a:custGeom>
            <a:avLst/>
            <a:gdLst>
              <a:gd name="connsiteX0" fmla="*/ 503339 w 503339"/>
              <a:gd name="connsiteY0" fmla="*/ 931178 h 931178"/>
              <a:gd name="connsiteX1" fmla="*/ 268448 w 503339"/>
              <a:gd name="connsiteY1" fmla="*/ 134223 h 931178"/>
              <a:gd name="connsiteX2" fmla="*/ 176169 w 503339"/>
              <a:gd name="connsiteY2" fmla="*/ 310392 h 931178"/>
              <a:gd name="connsiteX3" fmla="*/ 0 w 503339"/>
              <a:gd name="connsiteY3" fmla="*/ 0 h 931178"/>
              <a:gd name="connsiteX4" fmla="*/ 0 w 503339"/>
              <a:gd name="connsiteY4" fmla="*/ 0 h 93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339" h="931178">
                <a:moveTo>
                  <a:pt x="503339" y="931178"/>
                </a:moveTo>
                <a:cubicBezTo>
                  <a:pt x="413157" y="584432"/>
                  <a:pt x="322976" y="237687"/>
                  <a:pt x="268448" y="134223"/>
                </a:cubicBezTo>
                <a:cubicBezTo>
                  <a:pt x="213920" y="30759"/>
                  <a:pt x="220910" y="332762"/>
                  <a:pt x="176169" y="310392"/>
                </a:cubicBezTo>
                <a:cubicBezTo>
                  <a:pt x="131428" y="28802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2D162104-AFFC-4F21-A557-A46A4944F8D9}"/>
              </a:ext>
            </a:extLst>
          </p:cNvPr>
          <p:cNvSpPr/>
          <p:nvPr/>
        </p:nvSpPr>
        <p:spPr>
          <a:xfrm>
            <a:off x="5737182" y="5137279"/>
            <a:ext cx="746620" cy="780175"/>
          </a:xfrm>
          <a:custGeom>
            <a:avLst/>
            <a:gdLst>
              <a:gd name="connsiteX0" fmla="*/ 595618 w 595618"/>
              <a:gd name="connsiteY0" fmla="*/ 0 h 645952"/>
              <a:gd name="connsiteX1" fmla="*/ 419449 w 595618"/>
              <a:gd name="connsiteY1" fmla="*/ 260059 h 645952"/>
              <a:gd name="connsiteX2" fmla="*/ 0 w 595618"/>
              <a:gd name="connsiteY2" fmla="*/ 645952 h 645952"/>
              <a:gd name="connsiteX0" fmla="*/ 671013 w 671013"/>
              <a:gd name="connsiteY0" fmla="*/ 0 h 690500"/>
              <a:gd name="connsiteX1" fmla="*/ 494844 w 671013"/>
              <a:gd name="connsiteY1" fmla="*/ 260059 h 690500"/>
              <a:gd name="connsiteX2" fmla="*/ 0 w 671013"/>
              <a:gd name="connsiteY2" fmla="*/ 690500 h 6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013" h="690500">
                <a:moveTo>
                  <a:pt x="671013" y="0"/>
                </a:moveTo>
                <a:cubicBezTo>
                  <a:pt x="632563" y="76200"/>
                  <a:pt x="594114" y="152400"/>
                  <a:pt x="494844" y="260059"/>
                </a:cubicBezTo>
                <a:cubicBezTo>
                  <a:pt x="395574" y="367718"/>
                  <a:pt x="131428" y="613601"/>
                  <a:pt x="0" y="690500"/>
                </a:cubicBezTo>
              </a:path>
            </a:pathLst>
          </a:custGeom>
          <a:noFill/>
          <a:ln w="76200"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FD326E-FCC4-9C33-F88A-2541E8D1172A}"/>
              </a:ext>
            </a:extLst>
          </p:cNvPr>
          <p:cNvSpPr txBox="1"/>
          <p:nvPr/>
        </p:nvSpPr>
        <p:spPr>
          <a:xfrm>
            <a:off x="6074141" y="4878618"/>
            <a:ext cx="834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F40FF"/>
                </a:solidFill>
                <a:latin typeface="Gill Sans MT" panose="020B0502020104020203" pitchFamily="34" charset="77"/>
              </a:rPr>
              <a:t>gust front</a:t>
            </a: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96CB8536-1CA8-8299-EB9F-78D5797B1EF7}"/>
              </a:ext>
            </a:extLst>
          </p:cNvPr>
          <p:cNvSpPr/>
          <p:nvPr/>
        </p:nvSpPr>
        <p:spPr>
          <a:xfrm>
            <a:off x="5233842" y="5196001"/>
            <a:ext cx="142613" cy="310393"/>
          </a:xfrm>
          <a:prstGeom prst="leftBrace">
            <a:avLst>
              <a:gd name="adj1" fmla="val 79166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A33F7F-256A-9184-8F58-B57AF5828243}"/>
              </a:ext>
            </a:extLst>
          </p:cNvPr>
          <p:cNvSpPr txBox="1"/>
          <p:nvPr/>
        </p:nvSpPr>
        <p:spPr>
          <a:xfrm>
            <a:off x="4305462" y="4427011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00B050"/>
                </a:solidFill>
                <a:latin typeface="Gill Sans MT" panose="020B0502020104020203" pitchFamily="34" charset="77"/>
              </a:rPr>
              <a:t>cold pool depth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1D5D3BC6-ECDF-ED46-0AC5-4FB55C2365C3}"/>
              </a:ext>
            </a:extLst>
          </p:cNvPr>
          <p:cNvSpPr/>
          <p:nvPr/>
        </p:nvSpPr>
        <p:spPr>
          <a:xfrm>
            <a:off x="4923449" y="4684274"/>
            <a:ext cx="343949" cy="671119"/>
          </a:xfrm>
          <a:custGeom>
            <a:avLst/>
            <a:gdLst>
              <a:gd name="connsiteX0" fmla="*/ 0 w 343949"/>
              <a:gd name="connsiteY0" fmla="*/ 0 h 830510"/>
              <a:gd name="connsiteX1" fmla="*/ 151002 w 343949"/>
              <a:gd name="connsiteY1" fmla="*/ 671119 h 830510"/>
              <a:gd name="connsiteX2" fmla="*/ 343949 w 343949"/>
              <a:gd name="connsiteY2" fmla="*/ 830510 h 83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49" h="830510">
                <a:moveTo>
                  <a:pt x="0" y="0"/>
                </a:moveTo>
                <a:cubicBezTo>
                  <a:pt x="46838" y="266350"/>
                  <a:pt x="93677" y="532701"/>
                  <a:pt x="151002" y="671119"/>
                </a:cubicBezTo>
                <a:cubicBezTo>
                  <a:pt x="208327" y="809537"/>
                  <a:pt x="276138" y="820023"/>
                  <a:pt x="343949" y="83051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F628F0-03A8-81AD-3EF0-09CC9169C208}"/>
              </a:ext>
            </a:extLst>
          </p:cNvPr>
          <p:cNvSpPr txBox="1"/>
          <p:nvPr/>
        </p:nvSpPr>
        <p:spPr>
          <a:xfrm>
            <a:off x="6171945" y="5652656"/>
            <a:ext cx="842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Gill Sans MT" panose="020B0502020104020203" pitchFamily="34" charset="77"/>
              </a:rPr>
              <a:t>pod array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1CBCF1F-D6A0-7296-983E-0AF6FC628409}"/>
                  </a:ext>
                </a:extLst>
              </p:cNvPr>
              <p:cNvSpPr txBox="1"/>
              <p:nvPr/>
            </p:nvSpPr>
            <p:spPr>
              <a:xfrm>
                <a:off x="7880620" y="3735994"/>
                <a:ext cx="60946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</m:oMath>
                </a14:m>
                <a:r>
                  <a:rPr lang="en-US" sz="1400" b="1" dirty="0">
                    <a:latin typeface="Gill Sans MT" panose="020B0502020104020203" pitchFamily="34" charset="77"/>
                  </a:rPr>
                  <a:t> (K)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1CBCF1F-D6A0-7296-983E-0AF6FC628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0620" y="3735994"/>
                <a:ext cx="609462" cy="307777"/>
              </a:xfrm>
              <a:prstGeom prst="rect">
                <a:avLst/>
              </a:prstGeom>
              <a:blipFill>
                <a:blip r:embed="rId6"/>
                <a:stretch>
                  <a:fillRect t="-4000" r="-2041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40F44D3D-CE19-3313-162B-7C49B7845C35}"/>
              </a:ext>
            </a:extLst>
          </p:cNvPr>
          <p:cNvSpPr txBox="1"/>
          <p:nvPr/>
        </p:nvSpPr>
        <p:spPr>
          <a:xfrm>
            <a:off x="5178658" y="3432989"/>
            <a:ext cx="296267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Gill Sans MT" panose="020B0502020104020203" pitchFamily="34" charset="77"/>
              </a:rPr>
              <a:t>time (hours) relative to gust front passage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312F2A-BDBF-091E-8FD5-8F9D9317FDDE}"/>
              </a:ext>
            </a:extLst>
          </p:cNvPr>
          <p:cNvSpPr txBox="1"/>
          <p:nvPr/>
        </p:nvSpPr>
        <p:spPr>
          <a:xfrm rot="16200000">
            <a:off x="3771198" y="1903062"/>
            <a:ext cx="237757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 err="1">
                <a:latin typeface="Gill Sans MT" panose="020B0502020104020203" pitchFamily="34" charset="77"/>
              </a:rPr>
              <a:t>sfc</a:t>
            </a:r>
            <a:r>
              <a:rPr lang="en-US" sz="1100" b="1" dirty="0">
                <a:latin typeface="Gill Sans MT" panose="020B0502020104020203" pitchFamily="34" charset="77"/>
              </a:rPr>
              <a:t> temperature perturbation (K)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C8FD4C-A844-BBD5-0145-4E3B49B530E9}"/>
              </a:ext>
            </a:extLst>
          </p:cNvPr>
          <p:cNvSpPr txBox="1"/>
          <p:nvPr/>
        </p:nvSpPr>
        <p:spPr>
          <a:xfrm>
            <a:off x="391641" y="69089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Y1 IOP2</a:t>
            </a:r>
          </a:p>
        </p:txBody>
      </p:sp>
    </p:spTree>
    <p:extLst>
      <p:ext uri="{BB962C8B-B14F-4D97-AF65-F5344CB8AC3E}">
        <p14:creationId xmlns:p14="http://schemas.microsoft.com/office/powerpoint/2010/main" val="362980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 animBg="1"/>
      <p:bldP spid="21" grpId="0"/>
      <p:bldP spid="26" grpId="0"/>
      <p:bldP spid="27" grpId="0" animBg="1"/>
      <p:bldP spid="28" grpId="0" animBg="1"/>
      <p:bldP spid="29" grpId="0"/>
      <p:bldP spid="30" grpId="0" animBg="1"/>
      <p:bldP spid="31" grpId="0"/>
      <p:bldP spid="32" grpId="0" animBg="1"/>
      <p:bldP spid="33" grpId="0"/>
      <p:bldP spid="41" grpId="0" animBg="1"/>
      <p:bldP spid="40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0E97C1AD-D833-6658-C372-883DE850F7C4}"/>
              </a:ext>
            </a:extLst>
          </p:cNvPr>
          <p:cNvSpPr txBox="1"/>
          <p:nvPr/>
        </p:nvSpPr>
        <p:spPr>
          <a:xfrm>
            <a:off x="2734733" y="25398"/>
            <a:ext cx="6383866" cy="4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SURFACE-DERIVED PRODUCTS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F0502020204030204" pitchFamily="34" charset="0"/>
              <a:ea typeface="Calibri"/>
              <a:cs typeface="Univers Condensed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358867-308C-9D43-D19F-59BF2B450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68" y="1182886"/>
            <a:ext cx="5410838" cy="4056088"/>
          </a:xfrm>
          <a:prstGeom prst="rect">
            <a:avLst/>
          </a:prstGeom>
        </p:spPr>
      </p:pic>
      <p:sp>
        <p:nvSpPr>
          <p:cNvPr id="3" name="Google Shape;232;p25">
            <a:extLst>
              <a:ext uri="{FF2B5EF4-FFF2-40B4-BE49-F238E27FC236}">
                <a16:creationId xmlns:a16="http://schemas.microsoft.com/office/drawing/2014/main" id="{E680CF18-0D75-777D-9358-59BF500DF220}"/>
              </a:ext>
            </a:extLst>
          </p:cNvPr>
          <p:cNvSpPr txBox="1"/>
          <p:nvPr/>
        </p:nvSpPr>
        <p:spPr>
          <a:xfrm>
            <a:off x="0" y="5252398"/>
            <a:ext cx="9144000" cy="151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en" sz="1800" b="1" i="1" dirty="0">
                <a:solidFill>
                  <a:schemeClr val="dk1"/>
                </a:solidFill>
                <a:latin typeface="Gill Sans MT" panose="020B0502020104020203" pitchFamily="34" charset="77"/>
              </a:rPr>
              <a:t>∆T </a:t>
            </a:r>
            <a:r>
              <a:rPr lang="en" sz="1800" dirty="0">
                <a:solidFill>
                  <a:schemeClr val="dk1"/>
                </a:solidFill>
                <a:latin typeface="Gill Sans MT" panose="020B0502020104020203" pitchFamily="34" charset="77"/>
              </a:rPr>
              <a:t>– Temperature</a:t>
            </a:r>
          </a:p>
          <a:p>
            <a:pPr marL="13335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en" sz="1800" b="1" i="1" dirty="0">
                <a:solidFill>
                  <a:schemeClr val="dk1"/>
                </a:solidFill>
                <a:latin typeface="Gill Sans MT" panose="020B0502020104020203" pitchFamily="34" charset="77"/>
              </a:rPr>
              <a:t>∆T</a:t>
            </a:r>
            <a:r>
              <a:rPr lang="en" sz="1800" b="1" i="1" baseline="-25000" dirty="0">
                <a:solidFill>
                  <a:schemeClr val="dk1"/>
                </a:solidFill>
                <a:latin typeface="Gill Sans MT" panose="020B0502020104020203" pitchFamily="34" charset="77"/>
              </a:rPr>
              <a:t>d</a:t>
            </a:r>
            <a:r>
              <a:rPr lang="en" sz="1800" b="1" i="1" dirty="0">
                <a:solidFill>
                  <a:schemeClr val="dk1"/>
                </a:solidFill>
                <a:latin typeface="Gill Sans MT" panose="020B0502020104020203" pitchFamily="34" charset="77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Gill Sans MT" panose="020B0502020104020203" pitchFamily="34" charset="77"/>
              </a:rPr>
              <a:t>– Dewpoint</a:t>
            </a:r>
            <a:endParaRPr sz="1800" dirty="0">
              <a:solidFill>
                <a:schemeClr val="dk1"/>
              </a:solidFill>
              <a:latin typeface="Gill Sans MT" panose="020B0502020104020203" pitchFamily="34" charset="77"/>
            </a:endParaRPr>
          </a:p>
          <a:p>
            <a:pPr marL="13335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en" sz="1800" b="1" i="1" dirty="0">
                <a:solidFill>
                  <a:schemeClr val="dk1"/>
                </a:solidFill>
                <a:latin typeface="Gill Sans MT" panose="020B0502020104020203" pitchFamily="34" charset="77"/>
              </a:rPr>
              <a:t>∆p </a:t>
            </a:r>
            <a:r>
              <a:rPr lang="en" sz="1800" dirty="0">
                <a:solidFill>
                  <a:schemeClr val="dk1"/>
                </a:solidFill>
                <a:latin typeface="Gill Sans MT" panose="020B0502020104020203" pitchFamily="34" charset="77"/>
              </a:rPr>
              <a:t>– Pressure</a:t>
            </a:r>
          </a:p>
          <a:p>
            <a:pPr marL="13335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en" sz="1800" b="1" i="1" dirty="0">
                <a:solidFill>
                  <a:schemeClr val="dk1"/>
                </a:solidFill>
                <a:latin typeface="Gill Sans MT" panose="020B0502020104020203" pitchFamily="34" charset="77"/>
              </a:rPr>
              <a:t>∆</a:t>
            </a:r>
            <a:r>
              <a:rPr lang="en" sz="1800" b="1" i="1" dirty="0" err="1">
                <a:solidFill>
                  <a:schemeClr val="dk1"/>
                </a:solidFill>
                <a:latin typeface="Gill Sans MT" panose="020B0502020104020203" pitchFamily="34" charset="77"/>
              </a:rPr>
              <a:t>V</a:t>
            </a:r>
            <a:r>
              <a:rPr lang="en" sz="1800" b="1" i="1" baseline="-25000" dirty="0" err="1">
                <a:solidFill>
                  <a:schemeClr val="dk1"/>
                </a:solidFill>
                <a:latin typeface="Gill Sans MT" panose="020B0502020104020203" pitchFamily="34" charset="77"/>
              </a:rPr>
              <a:t>perp</a:t>
            </a:r>
            <a:r>
              <a:rPr lang="en" sz="1800" b="1" i="1" dirty="0">
                <a:solidFill>
                  <a:schemeClr val="dk1"/>
                </a:solidFill>
                <a:latin typeface="Gill Sans MT" panose="020B0502020104020203" pitchFamily="34" charset="77"/>
              </a:rPr>
              <a:t> – </a:t>
            </a:r>
            <a:r>
              <a:rPr lang="en" sz="1800" dirty="0">
                <a:solidFill>
                  <a:schemeClr val="dk1"/>
                </a:solidFill>
                <a:latin typeface="Gill Sans MT" panose="020B0502020104020203" pitchFamily="34" charset="77"/>
              </a:rPr>
              <a:t>Line-perpendicular surface wind (not the RKW thing)</a:t>
            </a:r>
            <a:endParaRPr sz="1800" dirty="0">
              <a:solidFill>
                <a:schemeClr val="dk1"/>
              </a:solidFill>
              <a:latin typeface="Gill Sans MT" panose="020B0502020104020203" pitchFamily="34" charset="77"/>
            </a:endParaRP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" sz="1800" b="1" i="1" dirty="0">
                <a:solidFill>
                  <a:schemeClr val="dk1"/>
                </a:solidFill>
                <a:latin typeface="Gill Sans MT" panose="020B0502020104020203" pitchFamily="34" charset="77"/>
              </a:rPr>
              <a:t>∆</a:t>
            </a:r>
            <a:r>
              <a:rPr lang="en" sz="1800" b="1" i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" sz="1800" b="1" i="1" baseline="-25000" dirty="0" err="1">
                <a:solidFill>
                  <a:schemeClr val="dk1"/>
                </a:solidFill>
                <a:latin typeface="Gill Sans MT" panose="020B0502020104020203" pitchFamily="34" charset="77"/>
              </a:rPr>
              <a:t>e</a:t>
            </a:r>
            <a:r>
              <a:rPr lang="en" sz="1800" b="1" i="1" dirty="0">
                <a:solidFill>
                  <a:schemeClr val="dk1"/>
                </a:solidFill>
                <a:latin typeface="Gill Sans MT" panose="020B0502020104020203" pitchFamily="34" charset="77"/>
              </a:rPr>
              <a:t> - </a:t>
            </a:r>
            <a:r>
              <a:rPr lang="en" sz="1800" dirty="0">
                <a:solidFill>
                  <a:schemeClr val="dk1"/>
                </a:solidFill>
                <a:latin typeface="Gill Sans MT" panose="020B0502020104020203" pitchFamily="34" charset="77"/>
              </a:rPr>
              <a:t>Equivalent Potential Temperature</a:t>
            </a:r>
            <a:endParaRPr sz="1800" dirty="0">
              <a:latin typeface="Gill Sans MT" panose="020B0502020104020203" pitchFamily="34" charset="77"/>
            </a:endParaRPr>
          </a:p>
        </p:txBody>
      </p:sp>
      <p:sp>
        <p:nvSpPr>
          <p:cNvPr id="4" name="Google Shape;226;p25">
            <a:extLst>
              <a:ext uri="{FF2B5EF4-FFF2-40B4-BE49-F238E27FC236}">
                <a16:creationId xmlns:a16="http://schemas.microsoft.com/office/drawing/2014/main" id="{2AA4CBA9-9093-1E5A-3A9C-6CE2EE826E4A}"/>
              </a:ext>
            </a:extLst>
          </p:cNvPr>
          <p:cNvSpPr/>
          <p:nvPr/>
        </p:nvSpPr>
        <p:spPr>
          <a:xfrm>
            <a:off x="2994086" y="1438134"/>
            <a:ext cx="1118251" cy="3291276"/>
          </a:xfrm>
          <a:prstGeom prst="rect">
            <a:avLst/>
          </a:prstGeom>
          <a:solidFill>
            <a:srgbClr val="000CFF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" name="Google Shape;227;p25">
            <a:extLst>
              <a:ext uri="{FF2B5EF4-FFF2-40B4-BE49-F238E27FC236}">
                <a16:creationId xmlns:a16="http://schemas.microsoft.com/office/drawing/2014/main" id="{AA15FFEE-0B30-5180-B4F8-60E445879406}"/>
              </a:ext>
            </a:extLst>
          </p:cNvPr>
          <p:cNvCxnSpPr>
            <a:cxnSpLocks/>
          </p:cNvCxnSpPr>
          <p:nvPr/>
        </p:nvCxnSpPr>
        <p:spPr>
          <a:xfrm flipV="1">
            <a:off x="1711568" y="1711569"/>
            <a:ext cx="1019908" cy="937846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" name="Google Shape;228;p25">
            <a:extLst>
              <a:ext uri="{FF2B5EF4-FFF2-40B4-BE49-F238E27FC236}">
                <a16:creationId xmlns:a16="http://schemas.microsoft.com/office/drawing/2014/main" id="{50A7BA1D-EE22-440F-A020-40471E2B0A02}"/>
              </a:ext>
            </a:extLst>
          </p:cNvPr>
          <p:cNvCxnSpPr>
            <a:cxnSpLocks/>
          </p:cNvCxnSpPr>
          <p:nvPr/>
        </p:nvCxnSpPr>
        <p:spPr>
          <a:xfrm flipH="1">
            <a:off x="3563700" y="4138246"/>
            <a:ext cx="738668" cy="26499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8" name="Google Shape;230;p25">
            <a:extLst>
              <a:ext uri="{FF2B5EF4-FFF2-40B4-BE49-F238E27FC236}">
                <a16:creationId xmlns:a16="http://schemas.microsoft.com/office/drawing/2014/main" id="{1CEA8E56-2A39-868B-E33F-9852343F35B3}"/>
              </a:ext>
            </a:extLst>
          </p:cNvPr>
          <p:cNvSpPr txBox="1"/>
          <p:nvPr/>
        </p:nvSpPr>
        <p:spPr>
          <a:xfrm>
            <a:off x="4240090" y="3745288"/>
            <a:ext cx="769086" cy="395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dirty="0">
                <a:latin typeface="Gill Sans MT" panose="020B0502020104020203" pitchFamily="34" charset="77"/>
              </a:rPr>
              <a:t>T</a:t>
            </a:r>
            <a:r>
              <a:rPr lang="en" sz="1800" b="1" i="1" baseline="-25000" dirty="0">
                <a:latin typeface="Gill Sans MT" panose="020B0502020104020203" pitchFamily="34" charset="77"/>
              </a:rPr>
              <a:t>min</a:t>
            </a:r>
            <a:endParaRPr sz="1800" b="1" i="1" baseline="-25000" dirty="0">
              <a:latin typeface="Gill Sans MT" panose="020B0502020104020203" pitchFamily="34" charset="77"/>
            </a:endParaRPr>
          </a:p>
        </p:txBody>
      </p:sp>
      <p:sp>
        <p:nvSpPr>
          <p:cNvPr id="9" name="Google Shape;231;p25">
            <a:extLst>
              <a:ext uri="{FF2B5EF4-FFF2-40B4-BE49-F238E27FC236}">
                <a16:creationId xmlns:a16="http://schemas.microsoft.com/office/drawing/2014/main" id="{7D7D4B57-8375-E0F4-7968-D943229BF7BD}"/>
              </a:ext>
            </a:extLst>
          </p:cNvPr>
          <p:cNvSpPr txBox="1"/>
          <p:nvPr/>
        </p:nvSpPr>
        <p:spPr>
          <a:xfrm>
            <a:off x="1954179" y="4312481"/>
            <a:ext cx="953144" cy="365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E06666"/>
                </a:solidFill>
                <a:latin typeface="Gill Sans MT" panose="020B0502020104020203" pitchFamily="34" charset="77"/>
              </a:rPr>
              <a:t>1 - hour</a:t>
            </a:r>
            <a:endParaRPr sz="1400" b="1" dirty="0">
              <a:solidFill>
                <a:srgbClr val="E06666"/>
              </a:solidFill>
              <a:latin typeface="Gill Sans MT" panose="020B0502020104020203" pitchFamily="34" charset="77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latin typeface="Gill Sans MT" panose="020B0502020104020203" pitchFamily="34" charset="77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8E7CC3"/>
              </a:solidFill>
              <a:latin typeface="Gill Sans MT" panose="020B0502020104020203" pitchFamily="34" charset="77"/>
            </a:endParaRPr>
          </a:p>
        </p:txBody>
      </p:sp>
      <p:sp>
        <p:nvSpPr>
          <p:cNvPr id="10" name="Google Shape;233;p25">
            <a:extLst>
              <a:ext uri="{FF2B5EF4-FFF2-40B4-BE49-F238E27FC236}">
                <a16:creationId xmlns:a16="http://schemas.microsoft.com/office/drawing/2014/main" id="{1BA7748F-A1DD-9B12-98DF-FE3333192F70}"/>
              </a:ext>
            </a:extLst>
          </p:cNvPr>
          <p:cNvSpPr txBox="1"/>
          <p:nvPr/>
        </p:nvSpPr>
        <p:spPr>
          <a:xfrm>
            <a:off x="3073584" y="1465441"/>
            <a:ext cx="877092" cy="37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 dirty="0">
                <a:solidFill>
                  <a:srgbClr val="0432FF"/>
                </a:solidFill>
                <a:latin typeface="Gill Sans MT" panose="020B0502020104020203" pitchFamily="34" charset="77"/>
              </a:rPr>
              <a:t>1 - hour</a:t>
            </a:r>
            <a:r>
              <a:rPr lang="en" sz="1400" dirty="0">
                <a:solidFill>
                  <a:srgbClr val="0432FF"/>
                </a:solidFill>
                <a:latin typeface="Gill Sans MT" panose="020B0502020104020203" pitchFamily="34" charset="77"/>
              </a:rPr>
              <a:t> </a:t>
            </a:r>
            <a:endParaRPr sz="1400" dirty="0">
              <a:solidFill>
                <a:srgbClr val="0432FF"/>
              </a:solidFill>
              <a:latin typeface="Gill Sans MT" panose="020B0502020104020203" pitchFamily="34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1982D5-D8F4-DEB9-1634-B8A310B256EE}"/>
              </a:ext>
            </a:extLst>
          </p:cNvPr>
          <p:cNvCxnSpPr>
            <a:cxnSpLocks/>
          </p:cNvCxnSpPr>
          <p:nvPr/>
        </p:nvCxnSpPr>
        <p:spPr>
          <a:xfrm>
            <a:off x="2982754" y="1464797"/>
            <a:ext cx="23393" cy="3232729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7DBFE9-0B39-1420-C201-1E960CE4C292}"/>
              </a:ext>
            </a:extLst>
          </p:cNvPr>
          <p:cNvSpPr txBox="1"/>
          <p:nvPr/>
        </p:nvSpPr>
        <p:spPr>
          <a:xfrm>
            <a:off x="330485" y="709240"/>
            <a:ext cx="856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800" dirty="0">
                <a:solidFill>
                  <a:schemeClr val="dk1"/>
                </a:solidFill>
                <a:latin typeface="Gill Sans MT" panose="020B0502020104020203" pitchFamily="34" charset="77"/>
              </a:rPr>
              <a:t>In surface observations, cold pools are characterized via changes (∆) across the gust front</a:t>
            </a:r>
            <a:endParaRPr lang="en-US" sz="1800" dirty="0">
              <a:latin typeface="Gill Sans MT" panose="020B0502020104020203" pitchFamily="34" charset="77"/>
            </a:endParaRPr>
          </a:p>
        </p:txBody>
      </p:sp>
      <p:sp>
        <p:nvSpPr>
          <p:cNvPr id="15" name="Google Shape;225;p25">
            <a:extLst>
              <a:ext uri="{FF2B5EF4-FFF2-40B4-BE49-F238E27FC236}">
                <a16:creationId xmlns:a16="http://schemas.microsoft.com/office/drawing/2014/main" id="{FC3840A8-89FA-9C99-EDA2-98BB22604E05}"/>
              </a:ext>
            </a:extLst>
          </p:cNvPr>
          <p:cNvSpPr/>
          <p:nvPr/>
        </p:nvSpPr>
        <p:spPr>
          <a:xfrm>
            <a:off x="1865517" y="1439099"/>
            <a:ext cx="1118251" cy="3280290"/>
          </a:xfrm>
          <a:prstGeom prst="rect">
            <a:avLst/>
          </a:prstGeom>
          <a:solidFill>
            <a:srgbClr val="FF0000">
              <a:alpha val="31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308C29-8160-4FEB-71EB-627D8227B838}"/>
              </a:ext>
            </a:extLst>
          </p:cNvPr>
          <p:cNvSpPr txBox="1"/>
          <p:nvPr/>
        </p:nvSpPr>
        <p:spPr>
          <a:xfrm>
            <a:off x="1199389" y="2564600"/>
            <a:ext cx="641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 err="1">
                <a:latin typeface="Gill Sans MT" panose="020B0502020104020203" pitchFamily="34" charset="77"/>
              </a:rPr>
              <a:t>T</a:t>
            </a:r>
            <a:r>
              <a:rPr lang="en-US" sz="1800" b="1" i="1" baseline="-25000" dirty="0" err="1">
                <a:latin typeface="Gill Sans MT" panose="020B0502020104020203" pitchFamily="34" charset="77"/>
              </a:rPr>
              <a:t>max</a:t>
            </a:r>
            <a:endParaRPr lang="en-US" sz="1800" b="1" i="1" baseline="-25000" dirty="0">
              <a:latin typeface="Gill Sans MT" panose="020B0502020104020203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6958E-B23E-D06B-698A-BAEB27E8EAB5}"/>
              </a:ext>
            </a:extLst>
          </p:cNvPr>
          <p:cNvSpPr txBox="1"/>
          <p:nvPr/>
        </p:nvSpPr>
        <p:spPr>
          <a:xfrm>
            <a:off x="5642386" y="2795203"/>
            <a:ext cx="2705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350">
              <a:buClr>
                <a:schemeClr val="dk1"/>
              </a:buClr>
              <a:buSzPts val="1500"/>
            </a:pPr>
            <a:r>
              <a:rPr lang="en" sz="2800" b="1" i="1" dirty="0">
                <a:solidFill>
                  <a:schemeClr val="dk1"/>
                </a:solidFill>
                <a:latin typeface="Gill Sans MT" panose="020B0502020104020203" pitchFamily="34" charset="77"/>
              </a:rPr>
              <a:t>∆T = </a:t>
            </a:r>
            <a:r>
              <a:rPr lang="en-US" sz="2800" b="1" i="1" dirty="0" err="1">
                <a:latin typeface="Gill Sans MT" panose="020B0502020104020203" pitchFamily="34" charset="77"/>
              </a:rPr>
              <a:t>T</a:t>
            </a:r>
            <a:r>
              <a:rPr lang="en-US" sz="2800" b="1" i="1" baseline="-25000" dirty="0" err="1">
                <a:latin typeface="Gill Sans MT" panose="020B0502020104020203" pitchFamily="34" charset="77"/>
              </a:rPr>
              <a:t>max</a:t>
            </a:r>
            <a:r>
              <a:rPr lang="en-US" sz="2800" b="1" i="1" dirty="0">
                <a:latin typeface="Gill Sans MT" panose="020B0502020104020203" pitchFamily="34" charset="77"/>
              </a:rPr>
              <a:t> - </a:t>
            </a:r>
            <a:r>
              <a:rPr lang="en-US" sz="2800" b="1" i="1" dirty="0" err="1">
                <a:latin typeface="Gill Sans MT" panose="020B0502020104020203" pitchFamily="34" charset="77"/>
              </a:rPr>
              <a:t>T</a:t>
            </a:r>
            <a:r>
              <a:rPr lang="en-US" sz="2800" b="1" i="1" baseline="-25000" dirty="0" err="1">
                <a:latin typeface="Gill Sans MT" panose="020B0502020104020203" pitchFamily="34" charset="77"/>
              </a:rPr>
              <a:t>min</a:t>
            </a:r>
            <a:endParaRPr lang="en-US" sz="2800" b="1" i="1" baseline="-250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6757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  <p:bldP spid="9" grpId="0"/>
      <p:bldP spid="10" grpId="0"/>
      <p:bldP spid="15" grpId="0" animBg="1"/>
      <p:bldP spid="16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0E97C1AD-D833-6658-C372-883DE850F7C4}"/>
              </a:ext>
            </a:extLst>
          </p:cNvPr>
          <p:cNvSpPr txBox="1"/>
          <p:nvPr/>
        </p:nvSpPr>
        <p:spPr>
          <a:xfrm>
            <a:off x="2734733" y="25398"/>
            <a:ext cx="6383866" cy="4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SURFACE-DERIVED PRODUCTS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F0502020204030204" pitchFamily="34" charset="0"/>
              <a:ea typeface="Calibri"/>
              <a:cs typeface="Univers Condensed" panose="020F0502020204030204" pitchFamily="34" charset="0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F2BE59-4DB3-5BBA-DF40-A7DC4BD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4520"/>
            <a:ext cx="9099006" cy="48233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A6809A9-3B13-25C2-5BED-E248D6A6BB3A}"/>
              </a:ext>
            </a:extLst>
          </p:cNvPr>
          <p:cNvSpPr txBox="1"/>
          <p:nvPr/>
        </p:nvSpPr>
        <p:spPr>
          <a:xfrm>
            <a:off x="330485" y="709240"/>
            <a:ext cx="8566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800" dirty="0">
                <a:solidFill>
                  <a:schemeClr val="dk1"/>
                </a:solidFill>
                <a:latin typeface="Gill Sans MT" panose="020B0502020104020203" pitchFamily="34" charset="77"/>
              </a:rPr>
              <a:t>As the cold pool crosses the surface array, we can characterize each ∆</a:t>
            </a:r>
            <a:r>
              <a:rPr lang="en" dirty="0">
                <a:solidFill>
                  <a:schemeClr val="dk1"/>
                </a:solidFill>
                <a:latin typeface="Gill Sans MT" panose="020B0502020104020203" pitchFamily="34" charset="77"/>
              </a:rPr>
              <a:t> field </a:t>
            </a:r>
          </a:p>
          <a:p>
            <a:pPr algn="ctr"/>
            <a:r>
              <a:rPr lang="en" dirty="0">
                <a:solidFill>
                  <a:schemeClr val="dk1"/>
                </a:solidFill>
                <a:latin typeface="Gill Sans MT" panose="020B0502020104020203" pitchFamily="34" charset="77"/>
              </a:rPr>
              <a:t>at each instrument to capture</a:t>
            </a:r>
            <a:r>
              <a:rPr lang="en" sz="1800" dirty="0">
                <a:solidFill>
                  <a:schemeClr val="dk1"/>
                </a:solidFill>
                <a:latin typeface="Gill Sans MT" panose="020B0502020104020203" pitchFamily="34" charset="77"/>
              </a:rPr>
              <a:t> spatial/temporal trends</a:t>
            </a:r>
            <a:endParaRPr lang="en-US" sz="1800" dirty="0">
              <a:latin typeface="Gill Sans MT" panose="020B0502020104020203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3F43279-FD92-0475-9816-89B0D6263A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33411" t="6344" r="14703" b="26330"/>
          <a:stretch/>
        </p:blipFill>
        <p:spPr>
          <a:xfrm>
            <a:off x="6600968" y="4180764"/>
            <a:ext cx="2270077" cy="1801505"/>
          </a:xfrm>
          <a:prstGeom prst="rect">
            <a:avLst/>
          </a:prstGeom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id="{64EBA106-3E9E-F534-7479-7E545226D07E}"/>
              </a:ext>
            </a:extLst>
          </p:cNvPr>
          <p:cNvSpPr/>
          <p:nvPr/>
        </p:nvSpPr>
        <p:spPr>
          <a:xfrm rot="1189229">
            <a:off x="7563472" y="5088715"/>
            <a:ext cx="796066" cy="394313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C26D47-744C-70EC-6388-77DCE74E5AC4}"/>
              </a:ext>
            </a:extLst>
          </p:cNvPr>
          <p:cNvSpPr/>
          <p:nvPr/>
        </p:nvSpPr>
        <p:spPr>
          <a:xfrm>
            <a:off x="4396563" y="4003158"/>
            <a:ext cx="393404" cy="106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BDCCD1-4F0C-3990-14C7-62C94A483306}"/>
              </a:ext>
            </a:extLst>
          </p:cNvPr>
          <p:cNvSpPr txBox="1"/>
          <p:nvPr/>
        </p:nvSpPr>
        <p:spPr>
          <a:xfrm>
            <a:off x="4287599" y="3954079"/>
            <a:ext cx="71769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7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n" sz="7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" sz="700" b="1" baseline="-25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</a:t>
            </a:r>
            <a:r>
              <a:rPr lang="en" sz="700" b="1" baseline="-25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7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(m/s) 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F731A6-0200-71F0-F6E0-0B4FEA063916}"/>
              </a:ext>
            </a:extLst>
          </p:cNvPr>
          <p:cNvSpPr/>
          <p:nvPr/>
        </p:nvSpPr>
        <p:spPr>
          <a:xfrm>
            <a:off x="4429693" y="1706556"/>
            <a:ext cx="393404" cy="106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F8DDEB-19D6-59CF-8451-C07C79B8829B}"/>
              </a:ext>
            </a:extLst>
          </p:cNvPr>
          <p:cNvSpPr/>
          <p:nvPr/>
        </p:nvSpPr>
        <p:spPr>
          <a:xfrm>
            <a:off x="1440003" y="4068093"/>
            <a:ext cx="393404" cy="106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45FCB-4ACB-CDB8-AFD1-DA7036D52BD0}"/>
              </a:ext>
            </a:extLst>
          </p:cNvPr>
          <p:cNvSpPr txBox="1"/>
          <p:nvPr/>
        </p:nvSpPr>
        <p:spPr>
          <a:xfrm>
            <a:off x="1243575" y="4003111"/>
            <a:ext cx="71769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7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∆p</a:t>
            </a:r>
            <a:r>
              <a:rPr lang="en" sz="700" b="1" baseline="-25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7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" sz="7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" sz="7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E20E6-B4DD-EBB6-85CF-A7FE312A4A87}"/>
              </a:ext>
            </a:extLst>
          </p:cNvPr>
          <p:cNvSpPr txBox="1"/>
          <p:nvPr/>
        </p:nvSpPr>
        <p:spPr>
          <a:xfrm>
            <a:off x="4328683" y="1657473"/>
            <a:ext cx="71769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7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∆T</a:t>
            </a:r>
            <a:r>
              <a:rPr lang="en" sz="700" b="1" baseline="-25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" sz="7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(K) 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102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;p11">
            <a:extLst>
              <a:ext uri="{FF2B5EF4-FFF2-40B4-BE49-F238E27FC236}">
                <a16:creationId xmlns:a16="http://schemas.microsoft.com/office/drawing/2014/main" id="{0E97C1AD-D833-6658-C372-883DE850F7C4}"/>
              </a:ext>
            </a:extLst>
          </p:cNvPr>
          <p:cNvSpPr txBox="1"/>
          <p:nvPr/>
        </p:nvSpPr>
        <p:spPr>
          <a:xfrm>
            <a:off x="2734733" y="25398"/>
            <a:ext cx="6383866" cy="40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F0502020204030204" pitchFamily="34" charset="0"/>
                <a:ea typeface="Calibri"/>
                <a:cs typeface="Univers Condensed" panose="020F0502020204030204" pitchFamily="34" charset="0"/>
                <a:sym typeface="Calibri"/>
              </a:rPr>
              <a:t>SOUNDING-DERIVED PRODUCTS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F0502020204030204" pitchFamily="34" charset="0"/>
              <a:ea typeface="Calibri"/>
              <a:cs typeface="Univers Condensed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C2437E-92BF-6E9A-EBF7-49E894B8A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40" y="2373847"/>
            <a:ext cx="4066993" cy="29979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4EAA74-F0C1-7CC3-9256-22A56398585D}"/>
              </a:ext>
            </a:extLst>
          </p:cNvPr>
          <p:cNvSpPr txBox="1"/>
          <p:nvPr/>
        </p:nvSpPr>
        <p:spPr>
          <a:xfrm>
            <a:off x="538899" y="2042208"/>
            <a:ext cx="361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ill Sans MT" panose="020B0502020104020203" pitchFamily="34" charset="77"/>
              </a:rPr>
              <a:t>Representative </a:t>
            </a:r>
            <a:r>
              <a:rPr lang="en-US" sz="1200" dirty="0" err="1">
                <a:latin typeface="Gill Sans MT" panose="020B0502020104020203" pitchFamily="34" charset="77"/>
              </a:rPr>
              <a:t>PERiLS</a:t>
            </a:r>
            <a:r>
              <a:rPr lang="en-US" sz="1200" dirty="0">
                <a:latin typeface="Gill Sans MT" panose="020B0502020104020203" pitchFamily="34" charset="77"/>
              </a:rPr>
              <a:t> cold pool profile (Y1 IOP2)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0A2C2E-F0EF-05E9-8038-CB95234F0750}"/>
              </a:ext>
            </a:extLst>
          </p:cNvPr>
          <p:cNvCxnSpPr>
            <a:cxnSpLocks/>
          </p:cNvCxnSpPr>
          <p:nvPr/>
        </p:nvCxnSpPr>
        <p:spPr>
          <a:xfrm>
            <a:off x="876124" y="4077436"/>
            <a:ext cx="1598848" cy="2"/>
          </a:xfrm>
          <a:prstGeom prst="line">
            <a:avLst/>
          </a:prstGeom>
          <a:ln w="28575" cap="flat" cmpd="sng" algn="ctr">
            <a:solidFill>
              <a:srgbClr val="3A20FC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BE78BCD-C9E4-0805-1ACF-592AE5B3C8E7}"/>
              </a:ext>
            </a:extLst>
          </p:cNvPr>
          <p:cNvSpPr txBox="1"/>
          <p:nvPr/>
        </p:nvSpPr>
        <p:spPr>
          <a:xfrm>
            <a:off x="1753139" y="5446998"/>
            <a:ext cx="1345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A20FC"/>
                </a:solidFill>
                <a:latin typeface="Gill Sans MT" panose="020B0502020104020203" pitchFamily="34" charset="77"/>
              </a:rPr>
              <a:t>h = 1890 m </a:t>
            </a:r>
          </a:p>
          <a:p>
            <a:pPr algn="ctr"/>
            <a:r>
              <a:rPr lang="en-US" sz="1600" dirty="0">
                <a:solidFill>
                  <a:srgbClr val="3A20FC"/>
                </a:solidFill>
                <a:latin typeface="Gill Sans MT" panose="020B0502020104020203" pitchFamily="34" charset="77"/>
              </a:rPr>
              <a:t>C = 21.0 m/s</a:t>
            </a:r>
          </a:p>
        </p:txBody>
      </p:sp>
      <p:pic>
        <p:nvPicPr>
          <p:cNvPr id="12" name="Google Shape;764;p119">
            <a:extLst>
              <a:ext uri="{FF2B5EF4-FFF2-40B4-BE49-F238E27FC236}">
                <a16:creationId xmlns:a16="http://schemas.microsoft.com/office/drawing/2014/main" id="{7A3B209C-5FC2-FD23-32C9-C375CAA0209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2600" y="2298918"/>
            <a:ext cx="3948056" cy="31124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68C00E-8ABB-5E37-0465-4801009CF776}"/>
              </a:ext>
            </a:extLst>
          </p:cNvPr>
          <p:cNvCxnSpPr>
            <a:cxnSpLocks/>
          </p:cNvCxnSpPr>
          <p:nvPr/>
        </p:nvCxnSpPr>
        <p:spPr>
          <a:xfrm>
            <a:off x="5238965" y="2853923"/>
            <a:ext cx="1494694" cy="0"/>
          </a:xfrm>
          <a:prstGeom prst="line">
            <a:avLst/>
          </a:prstGeom>
          <a:ln w="28575" cap="flat" cmpd="sng" algn="ctr">
            <a:solidFill>
              <a:srgbClr val="3A20FC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F331A70-4D3C-55C3-412F-7C315E2DABB2}"/>
              </a:ext>
            </a:extLst>
          </p:cNvPr>
          <p:cNvSpPr txBox="1"/>
          <p:nvPr/>
        </p:nvSpPr>
        <p:spPr>
          <a:xfrm>
            <a:off x="5976315" y="5479272"/>
            <a:ext cx="15646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A20FC"/>
                </a:solidFill>
                <a:latin typeface="Gill Sans MT" panose="020B0502020104020203" pitchFamily="34" charset="77"/>
              </a:rPr>
              <a:t>h = 4370 m </a:t>
            </a:r>
          </a:p>
          <a:p>
            <a:pPr algn="ctr"/>
            <a:r>
              <a:rPr lang="en-US" sz="1600" dirty="0">
                <a:solidFill>
                  <a:srgbClr val="3A20FC"/>
                </a:solidFill>
                <a:latin typeface="Gill Sans MT" panose="020B0502020104020203" pitchFamily="34" charset="77"/>
              </a:rPr>
              <a:t>C = 27.7 m/s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4B3C44-FD19-37E2-5E59-8C5C68668E19}"/>
              </a:ext>
            </a:extLst>
          </p:cNvPr>
          <p:cNvSpPr txBox="1"/>
          <p:nvPr/>
        </p:nvSpPr>
        <p:spPr>
          <a:xfrm>
            <a:off x="0" y="709240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800" dirty="0">
                <a:solidFill>
                  <a:schemeClr val="dk1"/>
                </a:solidFill>
                <a:latin typeface="Gill Sans MT" panose="020B0502020104020203" pitchFamily="34" charset="77"/>
              </a:rPr>
              <a:t>We compute a mean base state from soundings &lt; 1 hour before gust front arrival</a:t>
            </a:r>
          </a:p>
          <a:p>
            <a:pPr algn="ctr"/>
            <a:r>
              <a:rPr lang="en" dirty="0">
                <a:solidFill>
                  <a:schemeClr val="dk1"/>
                </a:solidFill>
                <a:latin typeface="Gill Sans MT" panose="020B0502020104020203" pitchFamily="34" charset="77"/>
              </a:rPr>
              <a:t>and derive depth (“h”) and intensity </a:t>
            </a:r>
            <a:r>
              <a:rPr lang="en-US" dirty="0">
                <a:solidFill>
                  <a:schemeClr val="dk1"/>
                </a:solidFill>
                <a:latin typeface="Gill Sans MT" panose="020B0502020104020203" pitchFamily="34" charset="77"/>
              </a:rPr>
              <a:t>(“C”)</a:t>
            </a:r>
            <a:r>
              <a:rPr lang="en" dirty="0">
                <a:solidFill>
                  <a:schemeClr val="dk1"/>
                </a:solidFill>
                <a:latin typeface="Gill Sans MT" panose="020B0502020104020203" pitchFamily="34" charset="77"/>
              </a:rPr>
              <a:t> </a:t>
            </a:r>
          </a:p>
          <a:p>
            <a:pPr algn="ctr"/>
            <a:r>
              <a:rPr lang="en" dirty="0">
                <a:solidFill>
                  <a:schemeClr val="dk1"/>
                </a:solidFill>
                <a:latin typeface="Gill Sans MT" panose="020B0502020104020203" pitchFamily="34" charset="77"/>
              </a:rPr>
              <a:t>via the relative buoyancy profiles of soundings within the </a:t>
            </a:r>
            <a:r>
              <a:rPr lang="en" sz="1800" dirty="0">
                <a:solidFill>
                  <a:schemeClr val="dk1"/>
                </a:solidFill>
                <a:latin typeface="Gill Sans MT" panose="020B0502020104020203" pitchFamily="34" charset="77"/>
              </a:rPr>
              <a:t>cold pool</a:t>
            </a:r>
            <a:endParaRPr lang="en-US" sz="1800" dirty="0">
              <a:latin typeface="Gill Sans MT" panose="020B0502020104020203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008118-A03C-0882-465B-E1B035208104}"/>
                  </a:ext>
                </a:extLst>
              </p:cNvPr>
              <p:cNvSpPr txBox="1"/>
              <p:nvPr/>
            </p:nvSpPr>
            <p:spPr>
              <a:xfrm>
                <a:off x="3261280" y="6284787"/>
                <a:ext cx="2612395" cy="508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latin typeface="Gill Sans MT" panose="020B0502020104020203" pitchFamily="34" charset="77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i="0" smtClean="0">
                            <a:latin typeface="Gill Sans MT" panose="020B0502020104020203" pitchFamily="34" charset="77"/>
                          </a:rPr>
                          <m:t>C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000" i="0" baseline="30000" smtClean="0">
                            <a:latin typeface="Gill Sans MT" panose="020B0502020104020203" pitchFamily="34" charset="77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i="0" smtClean="0">
                        <a:latin typeface="Gill Sans MT" panose="020B0502020104020203" pitchFamily="34" charset="77"/>
                      </a:rPr>
                      <m:t>=</m:t>
                    </m:r>
                    <m:r>
                      <m:rPr>
                        <m:nor/>
                      </m:rPr>
                      <a:rPr lang="en-US" sz="2000" b="0" i="0" smtClean="0">
                        <a:latin typeface="Gill Sans MT" panose="020B0502020104020203" pitchFamily="34" charset="77"/>
                      </a:rPr>
                      <m:t> </m:t>
                    </m:r>
                    <m:r>
                      <m:rPr>
                        <m:nor/>
                      </m:rPr>
                      <a:rPr lang="en-US" sz="2000" i="0" smtClean="0">
                        <a:latin typeface="Gill Sans MT" panose="020B0502020104020203" pitchFamily="34" charset="77"/>
                      </a:rPr>
                      <m:t>−2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nor/>
                          </m:rPr>
                          <a:rPr lang="en-US" sz="2000" i="0" baseline="-25000" smtClean="0">
                            <a:latin typeface="Gill Sans MT" panose="020B0502020104020203" pitchFamily="34" charset="77"/>
                          </a:rPr>
                          <m:t>sfc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 sz="2000" i="0" baseline="30000" smtClean="0">
                            <a:latin typeface="Gill Sans MT" panose="020B0502020104020203" pitchFamily="34" charset="77"/>
                          </a:rPr>
                          <m:t>h</m:t>
                        </m:r>
                      </m:sup>
                      <m:e>
                        <m:r>
                          <m:rPr>
                            <m:nor/>
                          </m:rPr>
                          <a:rPr lang="en-US" sz="2000" i="0" smtClean="0">
                            <a:latin typeface="Gill Sans MT" panose="020B0502020104020203" pitchFamily="34" charset="77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Gill Sans MT" panose="020B0502020104020203" pitchFamily="34" charset="77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Gill Sans MT" panose="020B0502020104020203" pitchFamily="34" charset="77"/>
                          </a:rPr>
                          <m:t>dz</m:t>
                        </m:r>
                      </m:e>
                    </m:nary>
                  </m:oMath>
                </a14:m>
                <a:endParaRPr lang="en-US" sz="1400" dirty="0">
                  <a:latin typeface="Gill Sans MT" panose="020B0502020104020203" pitchFamily="34" charset="77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008118-A03C-0882-465B-E1B035208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280" y="6284787"/>
                <a:ext cx="2612395" cy="508665"/>
              </a:xfrm>
              <a:prstGeom prst="rect">
                <a:avLst/>
              </a:prstGeom>
              <a:blipFill>
                <a:blip r:embed="rId5"/>
                <a:stretch>
                  <a:fillRect t="-107317" b="-17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90AE0B6-634C-397A-6CC6-E50B462B965C}"/>
              </a:ext>
            </a:extLst>
          </p:cNvPr>
          <p:cNvSpPr txBox="1"/>
          <p:nvPr/>
        </p:nvSpPr>
        <p:spPr>
          <a:xfrm>
            <a:off x="4949522" y="2011727"/>
            <a:ext cx="361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ill Sans MT" panose="020B0502020104020203" pitchFamily="34" charset="77"/>
              </a:rPr>
              <a:t>Strongest </a:t>
            </a:r>
            <a:r>
              <a:rPr lang="en-US" sz="1200" dirty="0" err="1">
                <a:latin typeface="Gill Sans MT" panose="020B0502020104020203" pitchFamily="34" charset="77"/>
              </a:rPr>
              <a:t>PERiLS</a:t>
            </a:r>
            <a:r>
              <a:rPr lang="en-US" sz="1200" dirty="0">
                <a:latin typeface="Gill Sans MT" panose="020B0502020104020203" pitchFamily="34" charset="77"/>
              </a:rPr>
              <a:t> cold pool profile (Y2 IOP5)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6936718C-39EB-87AF-FCC9-B9D4282A0968}"/>
              </a:ext>
            </a:extLst>
          </p:cNvPr>
          <p:cNvSpPr/>
          <p:nvPr/>
        </p:nvSpPr>
        <p:spPr>
          <a:xfrm>
            <a:off x="1624227" y="4085864"/>
            <a:ext cx="771646" cy="937550"/>
          </a:xfrm>
          <a:custGeom>
            <a:avLst/>
            <a:gdLst>
              <a:gd name="connsiteX0" fmla="*/ 763929 w 771646"/>
              <a:gd name="connsiteY0" fmla="*/ 933691 h 933691"/>
              <a:gd name="connsiteX1" fmla="*/ 46299 w 771646"/>
              <a:gd name="connsiteY1" fmla="*/ 929832 h 933691"/>
              <a:gd name="connsiteX2" fmla="*/ 54015 w 771646"/>
              <a:gd name="connsiteY2" fmla="*/ 856526 h 933691"/>
              <a:gd name="connsiteX3" fmla="*/ 73306 w 771646"/>
              <a:gd name="connsiteY3" fmla="*/ 806369 h 933691"/>
              <a:gd name="connsiteX4" fmla="*/ 42441 w 771646"/>
              <a:gd name="connsiteY4" fmla="*/ 767787 h 933691"/>
              <a:gd name="connsiteX5" fmla="*/ 42441 w 771646"/>
              <a:gd name="connsiteY5" fmla="*/ 748496 h 933691"/>
              <a:gd name="connsiteX6" fmla="*/ 54015 w 771646"/>
              <a:gd name="connsiteY6" fmla="*/ 725346 h 933691"/>
              <a:gd name="connsiteX7" fmla="*/ 73306 w 771646"/>
              <a:gd name="connsiteY7" fmla="*/ 702197 h 933691"/>
              <a:gd name="connsiteX8" fmla="*/ 7717 w 771646"/>
              <a:gd name="connsiteY8" fmla="*/ 679048 h 933691"/>
              <a:gd name="connsiteX9" fmla="*/ 0 w 771646"/>
              <a:gd name="connsiteY9" fmla="*/ 667473 h 933691"/>
              <a:gd name="connsiteX10" fmla="*/ 3858 w 771646"/>
              <a:gd name="connsiteY10" fmla="*/ 625032 h 933691"/>
              <a:gd name="connsiteX11" fmla="*/ 15433 w 771646"/>
              <a:gd name="connsiteY11" fmla="*/ 605741 h 933691"/>
              <a:gd name="connsiteX12" fmla="*/ 81023 w 771646"/>
              <a:gd name="connsiteY12" fmla="*/ 551726 h 933691"/>
              <a:gd name="connsiteX13" fmla="*/ 81023 w 771646"/>
              <a:gd name="connsiteY13" fmla="*/ 551726 h 933691"/>
              <a:gd name="connsiteX14" fmla="*/ 108030 w 771646"/>
              <a:gd name="connsiteY14" fmla="*/ 501569 h 933691"/>
              <a:gd name="connsiteX15" fmla="*/ 181337 w 771646"/>
              <a:gd name="connsiteY15" fmla="*/ 470703 h 933691"/>
              <a:gd name="connsiteX16" fmla="*/ 270076 w 771646"/>
              <a:gd name="connsiteY16" fmla="*/ 439837 h 933691"/>
              <a:gd name="connsiteX17" fmla="*/ 293225 w 771646"/>
              <a:gd name="connsiteY17" fmla="*/ 389681 h 933691"/>
              <a:gd name="connsiteX18" fmla="*/ 316375 w 771646"/>
              <a:gd name="connsiteY18" fmla="*/ 347240 h 933691"/>
              <a:gd name="connsiteX19" fmla="*/ 331808 w 771646"/>
              <a:gd name="connsiteY19" fmla="*/ 339524 h 933691"/>
              <a:gd name="connsiteX20" fmla="*/ 324091 w 771646"/>
              <a:gd name="connsiteY20" fmla="*/ 324091 h 933691"/>
              <a:gd name="connsiteX21" fmla="*/ 455271 w 771646"/>
              <a:gd name="connsiteY21" fmla="*/ 293225 h 933691"/>
              <a:gd name="connsiteX22" fmla="*/ 536294 w 771646"/>
              <a:gd name="connsiteY22" fmla="*/ 285508 h 933691"/>
              <a:gd name="connsiteX23" fmla="*/ 559443 w 771646"/>
              <a:gd name="connsiteY23" fmla="*/ 270075 h 933691"/>
              <a:gd name="connsiteX24" fmla="*/ 540152 w 771646"/>
              <a:gd name="connsiteY24" fmla="*/ 227635 h 933691"/>
              <a:gd name="connsiteX25" fmla="*/ 555585 w 771646"/>
              <a:gd name="connsiteY25" fmla="*/ 185194 h 933691"/>
              <a:gd name="connsiteX26" fmla="*/ 582592 w 771646"/>
              <a:gd name="connsiteY26" fmla="*/ 158187 h 933691"/>
              <a:gd name="connsiteX27" fmla="*/ 582592 w 771646"/>
              <a:gd name="connsiteY27" fmla="*/ 100313 h 933691"/>
              <a:gd name="connsiteX28" fmla="*/ 625033 w 771646"/>
              <a:gd name="connsiteY28" fmla="*/ 69448 h 933691"/>
              <a:gd name="connsiteX29" fmla="*/ 686765 w 771646"/>
              <a:gd name="connsiteY29" fmla="*/ 57873 h 933691"/>
              <a:gd name="connsiteX30" fmla="*/ 725347 w 771646"/>
              <a:gd name="connsiteY30" fmla="*/ 30865 h 933691"/>
              <a:gd name="connsiteX31" fmla="*/ 771646 w 771646"/>
              <a:gd name="connsiteY31" fmla="*/ 0 h 933691"/>
              <a:gd name="connsiteX32" fmla="*/ 763929 w 771646"/>
              <a:gd name="connsiteY32" fmla="*/ 933691 h 933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1646" h="933691">
                <a:moveTo>
                  <a:pt x="763929" y="933691"/>
                </a:moveTo>
                <a:lnTo>
                  <a:pt x="46299" y="929832"/>
                </a:lnTo>
                <a:lnTo>
                  <a:pt x="54015" y="856526"/>
                </a:lnTo>
                <a:lnTo>
                  <a:pt x="73306" y="806369"/>
                </a:lnTo>
                <a:lnTo>
                  <a:pt x="42441" y="767787"/>
                </a:lnTo>
                <a:lnTo>
                  <a:pt x="42441" y="748496"/>
                </a:lnTo>
                <a:lnTo>
                  <a:pt x="54015" y="725346"/>
                </a:lnTo>
                <a:lnTo>
                  <a:pt x="73306" y="702197"/>
                </a:lnTo>
                <a:lnTo>
                  <a:pt x="7717" y="679048"/>
                </a:lnTo>
                <a:lnTo>
                  <a:pt x="0" y="667473"/>
                </a:lnTo>
                <a:lnTo>
                  <a:pt x="3858" y="625032"/>
                </a:lnTo>
                <a:lnTo>
                  <a:pt x="15433" y="605741"/>
                </a:lnTo>
                <a:lnTo>
                  <a:pt x="81023" y="551726"/>
                </a:lnTo>
                <a:lnTo>
                  <a:pt x="81023" y="551726"/>
                </a:lnTo>
                <a:lnTo>
                  <a:pt x="108030" y="501569"/>
                </a:lnTo>
                <a:lnTo>
                  <a:pt x="181337" y="470703"/>
                </a:lnTo>
                <a:lnTo>
                  <a:pt x="270076" y="439837"/>
                </a:lnTo>
                <a:lnTo>
                  <a:pt x="293225" y="389681"/>
                </a:lnTo>
                <a:lnTo>
                  <a:pt x="316375" y="347240"/>
                </a:lnTo>
                <a:lnTo>
                  <a:pt x="331808" y="339524"/>
                </a:lnTo>
                <a:lnTo>
                  <a:pt x="324091" y="324091"/>
                </a:lnTo>
                <a:lnTo>
                  <a:pt x="455271" y="293225"/>
                </a:lnTo>
                <a:lnTo>
                  <a:pt x="536294" y="285508"/>
                </a:lnTo>
                <a:lnTo>
                  <a:pt x="559443" y="270075"/>
                </a:lnTo>
                <a:lnTo>
                  <a:pt x="540152" y="227635"/>
                </a:lnTo>
                <a:lnTo>
                  <a:pt x="555585" y="185194"/>
                </a:lnTo>
                <a:lnTo>
                  <a:pt x="582592" y="158187"/>
                </a:lnTo>
                <a:lnTo>
                  <a:pt x="582592" y="100313"/>
                </a:lnTo>
                <a:lnTo>
                  <a:pt x="625033" y="69448"/>
                </a:lnTo>
                <a:lnTo>
                  <a:pt x="686765" y="57873"/>
                </a:lnTo>
                <a:lnTo>
                  <a:pt x="725347" y="30865"/>
                </a:lnTo>
                <a:lnTo>
                  <a:pt x="771646" y="0"/>
                </a:lnTo>
                <a:cubicBezTo>
                  <a:pt x="769074" y="311230"/>
                  <a:pt x="766501" y="622461"/>
                  <a:pt x="763929" y="933691"/>
                </a:cubicBezTo>
                <a:close/>
              </a:path>
            </a:pathLst>
          </a:custGeom>
          <a:solidFill>
            <a:srgbClr val="00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384A3C8E-B9F8-BB8F-092C-0CA2CF6146A3}"/>
              </a:ext>
            </a:extLst>
          </p:cNvPr>
          <p:cNvSpPr/>
          <p:nvPr/>
        </p:nvSpPr>
        <p:spPr>
          <a:xfrm>
            <a:off x="5869491" y="2847372"/>
            <a:ext cx="902825" cy="2214623"/>
          </a:xfrm>
          <a:custGeom>
            <a:avLst/>
            <a:gdLst>
              <a:gd name="connsiteX0" fmla="*/ 902825 w 902825"/>
              <a:gd name="connsiteY0" fmla="*/ 2214623 h 2214623"/>
              <a:gd name="connsiteX1" fmla="*/ 0 w 902825"/>
              <a:gd name="connsiteY1" fmla="*/ 2199190 h 2214623"/>
              <a:gd name="connsiteX2" fmla="*/ 7716 w 902825"/>
              <a:gd name="connsiteY2" fmla="*/ 2152891 h 2214623"/>
              <a:gd name="connsiteX3" fmla="*/ 100314 w 902825"/>
              <a:gd name="connsiteY3" fmla="*/ 2102734 h 2214623"/>
              <a:gd name="connsiteX4" fmla="*/ 281650 w 902825"/>
              <a:gd name="connsiteY4" fmla="*/ 2037144 h 2214623"/>
              <a:gd name="connsiteX5" fmla="*/ 451412 w 902825"/>
              <a:gd name="connsiteY5" fmla="*/ 1971555 h 2214623"/>
              <a:gd name="connsiteX6" fmla="*/ 582592 w 902825"/>
              <a:gd name="connsiteY6" fmla="*/ 1913681 h 2214623"/>
              <a:gd name="connsiteX7" fmla="*/ 590309 w 902825"/>
              <a:gd name="connsiteY7" fmla="*/ 1878957 h 2214623"/>
              <a:gd name="connsiteX8" fmla="*/ 736921 w 902825"/>
              <a:gd name="connsiteY8" fmla="*/ 1836517 h 2214623"/>
              <a:gd name="connsiteX9" fmla="*/ 783220 w 902825"/>
              <a:gd name="connsiteY9" fmla="*/ 1774785 h 2214623"/>
              <a:gd name="connsiteX10" fmla="*/ 806369 w 902825"/>
              <a:gd name="connsiteY10" fmla="*/ 1743919 h 2214623"/>
              <a:gd name="connsiteX11" fmla="*/ 767787 w 902825"/>
              <a:gd name="connsiteY11" fmla="*/ 1705337 h 2214623"/>
              <a:gd name="connsiteX12" fmla="*/ 729205 w 902825"/>
              <a:gd name="connsiteY12" fmla="*/ 1659038 h 2214623"/>
              <a:gd name="connsiteX13" fmla="*/ 748496 w 902825"/>
              <a:gd name="connsiteY13" fmla="*/ 1624314 h 2214623"/>
              <a:gd name="connsiteX14" fmla="*/ 748496 w 902825"/>
              <a:gd name="connsiteY14" fmla="*/ 1605023 h 2214623"/>
              <a:gd name="connsiteX15" fmla="*/ 547868 w 902825"/>
              <a:gd name="connsiteY15" fmla="*/ 1578015 h 2214623"/>
              <a:gd name="connsiteX16" fmla="*/ 601883 w 902825"/>
              <a:gd name="connsiteY16" fmla="*/ 1516284 h 2214623"/>
              <a:gd name="connsiteX17" fmla="*/ 594167 w 902825"/>
              <a:gd name="connsiteY17" fmla="*/ 1435261 h 2214623"/>
              <a:gd name="connsiteX18" fmla="*/ 590309 w 902825"/>
              <a:gd name="connsiteY18" fmla="*/ 1365813 h 2214623"/>
              <a:gd name="connsiteX19" fmla="*/ 536293 w 902825"/>
              <a:gd name="connsiteY19" fmla="*/ 1319514 h 2214623"/>
              <a:gd name="connsiteX20" fmla="*/ 466845 w 902825"/>
              <a:gd name="connsiteY20" fmla="*/ 1311798 h 2214623"/>
              <a:gd name="connsiteX21" fmla="*/ 416688 w 902825"/>
              <a:gd name="connsiteY21" fmla="*/ 1261641 h 2214623"/>
              <a:gd name="connsiteX22" fmla="*/ 435979 w 902825"/>
              <a:gd name="connsiteY22" fmla="*/ 1203767 h 2214623"/>
              <a:gd name="connsiteX23" fmla="*/ 466845 w 902825"/>
              <a:gd name="connsiteY23" fmla="*/ 1180618 h 2214623"/>
              <a:gd name="connsiteX24" fmla="*/ 397397 w 902825"/>
              <a:gd name="connsiteY24" fmla="*/ 1161327 h 2214623"/>
              <a:gd name="connsiteX25" fmla="*/ 420547 w 902825"/>
              <a:gd name="connsiteY25" fmla="*/ 1122744 h 2214623"/>
              <a:gd name="connsiteX26" fmla="*/ 455271 w 902825"/>
              <a:gd name="connsiteY26" fmla="*/ 1111170 h 2214623"/>
              <a:gd name="connsiteX27" fmla="*/ 397397 w 902825"/>
              <a:gd name="connsiteY27" fmla="*/ 1018572 h 2214623"/>
              <a:gd name="connsiteX28" fmla="*/ 408972 w 902825"/>
              <a:gd name="connsiteY28" fmla="*/ 999281 h 2214623"/>
              <a:gd name="connsiteX29" fmla="*/ 455271 w 902825"/>
              <a:gd name="connsiteY29" fmla="*/ 952982 h 2214623"/>
              <a:gd name="connsiteX30" fmla="*/ 405114 w 902825"/>
              <a:gd name="connsiteY30" fmla="*/ 883534 h 2214623"/>
              <a:gd name="connsiteX31" fmla="*/ 354957 w 902825"/>
              <a:gd name="connsiteY31" fmla="*/ 848810 h 2214623"/>
              <a:gd name="connsiteX32" fmla="*/ 362673 w 902825"/>
              <a:gd name="connsiteY32" fmla="*/ 810228 h 2214623"/>
              <a:gd name="connsiteX33" fmla="*/ 408972 w 902825"/>
              <a:gd name="connsiteY33" fmla="*/ 767787 h 2214623"/>
              <a:gd name="connsiteX34" fmla="*/ 405114 w 902825"/>
              <a:gd name="connsiteY34" fmla="*/ 733063 h 2214623"/>
              <a:gd name="connsiteX35" fmla="*/ 435979 w 902825"/>
              <a:gd name="connsiteY35" fmla="*/ 709914 h 2214623"/>
              <a:gd name="connsiteX36" fmla="*/ 590309 w 902825"/>
              <a:gd name="connsiteY36" fmla="*/ 659757 h 2214623"/>
              <a:gd name="connsiteX37" fmla="*/ 590309 w 902825"/>
              <a:gd name="connsiteY37" fmla="*/ 659757 h 2214623"/>
              <a:gd name="connsiteX38" fmla="*/ 655898 w 902825"/>
              <a:gd name="connsiteY38" fmla="*/ 594167 h 2214623"/>
              <a:gd name="connsiteX39" fmla="*/ 571017 w 902825"/>
              <a:gd name="connsiteY39" fmla="*/ 547869 h 2214623"/>
              <a:gd name="connsiteX40" fmla="*/ 505428 w 902825"/>
              <a:gd name="connsiteY40" fmla="*/ 513144 h 2214623"/>
              <a:gd name="connsiteX41" fmla="*/ 478420 w 902825"/>
              <a:gd name="connsiteY41" fmla="*/ 474562 h 2214623"/>
              <a:gd name="connsiteX42" fmla="*/ 466845 w 902825"/>
              <a:gd name="connsiteY42" fmla="*/ 435980 h 2214623"/>
              <a:gd name="connsiteX43" fmla="*/ 517002 w 902825"/>
              <a:gd name="connsiteY43" fmla="*/ 405114 h 2214623"/>
              <a:gd name="connsiteX44" fmla="*/ 544010 w 902825"/>
              <a:gd name="connsiteY44" fmla="*/ 354957 h 2214623"/>
              <a:gd name="connsiteX45" fmla="*/ 578734 w 902825"/>
              <a:gd name="connsiteY45" fmla="*/ 335666 h 2214623"/>
              <a:gd name="connsiteX46" fmla="*/ 598025 w 902825"/>
              <a:gd name="connsiteY46" fmla="*/ 300942 h 2214623"/>
              <a:gd name="connsiteX47" fmla="*/ 740779 w 902825"/>
              <a:gd name="connsiteY47" fmla="*/ 200628 h 2214623"/>
              <a:gd name="connsiteX48" fmla="*/ 798653 w 902825"/>
              <a:gd name="connsiteY48" fmla="*/ 131180 h 2214623"/>
              <a:gd name="connsiteX49" fmla="*/ 833377 w 902825"/>
              <a:gd name="connsiteY49" fmla="*/ 77165 h 2214623"/>
              <a:gd name="connsiteX50" fmla="*/ 902825 w 902825"/>
              <a:gd name="connsiteY50" fmla="*/ 0 h 2214623"/>
              <a:gd name="connsiteX51" fmla="*/ 902825 w 902825"/>
              <a:gd name="connsiteY51" fmla="*/ 2214623 h 2214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02825" h="2214623">
                <a:moveTo>
                  <a:pt x="902825" y="2214623"/>
                </a:moveTo>
                <a:lnTo>
                  <a:pt x="0" y="2199190"/>
                </a:lnTo>
                <a:lnTo>
                  <a:pt x="7716" y="2152891"/>
                </a:lnTo>
                <a:lnTo>
                  <a:pt x="100314" y="2102734"/>
                </a:lnTo>
                <a:lnTo>
                  <a:pt x="281650" y="2037144"/>
                </a:lnTo>
                <a:lnTo>
                  <a:pt x="451412" y="1971555"/>
                </a:lnTo>
                <a:lnTo>
                  <a:pt x="582592" y="1913681"/>
                </a:lnTo>
                <a:lnTo>
                  <a:pt x="590309" y="1878957"/>
                </a:lnTo>
                <a:lnTo>
                  <a:pt x="736921" y="1836517"/>
                </a:lnTo>
                <a:lnTo>
                  <a:pt x="783220" y="1774785"/>
                </a:lnTo>
                <a:lnTo>
                  <a:pt x="806369" y="1743919"/>
                </a:lnTo>
                <a:lnTo>
                  <a:pt x="767787" y="1705337"/>
                </a:lnTo>
                <a:lnTo>
                  <a:pt x="729205" y="1659038"/>
                </a:lnTo>
                <a:lnTo>
                  <a:pt x="748496" y="1624314"/>
                </a:lnTo>
                <a:lnTo>
                  <a:pt x="748496" y="1605023"/>
                </a:lnTo>
                <a:lnTo>
                  <a:pt x="547868" y="1578015"/>
                </a:lnTo>
                <a:lnTo>
                  <a:pt x="601883" y="1516284"/>
                </a:lnTo>
                <a:lnTo>
                  <a:pt x="594167" y="1435261"/>
                </a:lnTo>
                <a:lnTo>
                  <a:pt x="590309" y="1365813"/>
                </a:lnTo>
                <a:lnTo>
                  <a:pt x="536293" y="1319514"/>
                </a:lnTo>
                <a:lnTo>
                  <a:pt x="466845" y="1311798"/>
                </a:lnTo>
                <a:lnTo>
                  <a:pt x="416688" y="1261641"/>
                </a:lnTo>
                <a:lnTo>
                  <a:pt x="435979" y="1203767"/>
                </a:lnTo>
                <a:lnTo>
                  <a:pt x="466845" y="1180618"/>
                </a:lnTo>
                <a:lnTo>
                  <a:pt x="397397" y="1161327"/>
                </a:lnTo>
                <a:lnTo>
                  <a:pt x="420547" y="1122744"/>
                </a:lnTo>
                <a:lnTo>
                  <a:pt x="455271" y="1111170"/>
                </a:lnTo>
                <a:lnTo>
                  <a:pt x="397397" y="1018572"/>
                </a:lnTo>
                <a:lnTo>
                  <a:pt x="408972" y="999281"/>
                </a:lnTo>
                <a:lnTo>
                  <a:pt x="455271" y="952982"/>
                </a:lnTo>
                <a:lnTo>
                  <a:pt x="405114" y="883534"/>
                </a:lnTo>
                <a:lnTo>
                  <a:pt x="354957" y="848810"/>
                </a:lnTo>
                <a:lnTo>
                  <a:pt x="362673" y="810228"/>
                </a:lnTo>
                <a:lnTo>
                  <a:pt x="408972" y="767787"/>
                </a:lnTo>
                <a:lnTo>
                  <a:pt x="405114" y="733063"/>
                </a:lnTo>
                <a:lnTo>
                  <a:pt x="435979" y="709914"/>
                </a:lnTo>
                <a:lnTo>
                  <a:pt x="590309" y="659757"/>
                </a:lnTo>
                <a:lnTo>
                  <a:pt x="590309" y="659757"/>
                </a:lnTo>
                <a:lnTo>
                  <a:pt x="655898" y="594167"/>
                </a:lnTo>
                <a:lnTo>
                  <a:pt x="571017" y="547869"/>
                </a:lnTo>
                <a:lnTo>
                  <a:pt x="505428" y="513144"/>
                </a:lnTo>
                <a:lnTo>
                  <a:pt x="478420" y="474562"/>
                </a:lnTo>
                <a:lnTo>
                  <a:pt x="466845" y="435980"/>
                </a:lnTo>
                <a:lnTo>
                  <a:pt x="517002" y="405114"/>
                </a:lnTo>
                <a:lnTo>
                  <a:pt x="544010" y="354957"/>
                </a:lnTo>
                <a:lnTo>
                  <a:pt x="578734" y="335666"/>
                </a:lnTo>
                <a:lnTo>
                  <a:pt x="598025" y="300942"/>
                </a:lnTo>
                <a:lnTo>
                  <a:pt x="740779" y="200628"/>
                </a:lnTo>
                <a:lnTo>
                  <a:pt x="798653" y="131180"/>
                </a:lnTo>
                <a:lnTo>
                  <a:pt x="833377" y="77165"/>
                </a:lnTo>
                <a:lnTo>
                  <a:pt x="902825" y="0"/>
                </a:lnTo>
                <a:cubicBezTo>
                  <a:pt x="898967" y="730491"/>
                  <a:pt x="895108" y="1460983"/>
                  <a:pt x="902825" y="2214623"/>
                </a:cubicBezTo>
                <a:close/>
              </a:path>
            </a:pathLst>
          </a:custGeom>
          <a:solidFill>
            <a:srgbClr val="00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1BF542-1123-8174-1490-132A3799F6ED}"/>
              </a:ext>
            </a:extLst>
          </p:cNvPr>
          <p:cNvCxnSpPr>
            <a:cxnSpLocks/>
          </p:cNvCxnSpPr>
          <p:nvPr/>
        </p:nvCxnSpPr>
        <p:spPr>
          <a:xfrm flipV="1">
            <a:off x="6755174" y="2818503"/>
            <a:ext cx="0" cy="2217618"/>
          </a:xfrm>
          <a:prstGeom prst="line">
            <a:avLst/>
          </a:prstGeom>
          <a:ln w="28575" cap="flat" cmpd="sng" algn="ctr">
            <a:solidFill>
              <a:srgbClr val="3A20FC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6B37CC-32E5-F49D-A1C4-13FF1FAF0433}"/>
              </a:ext>
            </a:extLst>
          </p:cNvPr>
          <p:cNvCxnSpPr>
            <a:cxnSpLocks/>
          </p:cNvCxnSpPr>
          <p:nvPr/>
        </p:nvCxnSpPr>
        <p:spPr>
          <a:xfrm>
            <a:off x="2392475" y="4103494"/>
            <a:ext cx="0" cy="931085"/>
          </a:xfrm>
          <a:prstGeom prst="line">
            <a:avLst/>
          </a:prstGeom>
          <a:ln w="28575" cap="flat" cmpd="sng" algn="ctr">
            <a:solidFill>
              <a:srgbClr val="3A20FC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550813"/>
      </p:ext>
    </p:extLst>
  </p:cSld>
  <p:clrMapOvr>
    <a:masterClrMapping/>
  </p:clrMapOvr>
</p:sld>
</file>

<file path=ppt/theme/theme1.xml><?xml version="1.0" encoding="utf-8"?>
<a:theme xmlns:a="http://schemas.openxmlformats.org/drawingml/2006/main" name="ncstate-ppt-template-horizontal-left-logo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CC110A"/>
      </a:accent1>
      <a:accent2>
        <a:srgbClr val="990200"/>
      </a:accent2>
      <a:accent3>
        <a:srgbClr val="BFBFBF"/>
      </a:accent3>
      <a:accent4>
        <a:srgbClr val="808080"/>
      </a:accent4>
      <a:accent5>
        <a:srgbClr val="5F5F5F"/>
      </a:accent5>
      <a:accent6>
        <a:srgbClr val="4D4D4D"/>
      </a:accent6>
      <a:hlink>
        <a:srgbClr val="1F2B5F"/>
      </a:hlink>
      <a:folHlink>
        <a:srgbClr val="77126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4458</TotalTime>
  <Words>1071</Words>
  <Application>Microsoft Macintosh PowerPoint</Application>
  <PresentationFormat>On-screen Show (4:3)</PresentationFormat>
  <Paragraphs>177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Gill Sans MT</vt:lpstr>
      <vt:lpstr>Arial</vt:lpstr>
      <vt:lpstr>Univers Condensed</vt:lpstr>
      <vt:lpstr>Cambria Math</vt:lpstr>
      <vt:lpstr>Calibri</vt:lpstr>
      <vt:lpstr>Wingdings</vt:lpstr>
      <vt:lpstr>ncstate-ppt-template-horizontal-left-logo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D Parker</dc:creator>
  <cp:lastModifiedBy>Matthew David Parker</cp:lastModifiedBy>
  <cp:revision>209</cp:revision>
  <dcterms:created xsi:type="dcterms:W3CDTF">2022-01-19T15:29:02Z</dcterms:created>
  <dcterms:modified xsi:type="dcterms:W3CDTF">2023-11-17T13:25:41Z</dcterms:modified>
</cp:coreProperties>
</file>